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04" r:id="rId3"/>
  </p:sldMasterIdLst>
  <p:notesMasterIdLst>
    <p:notesMasterId r:id="rId19"/>
  </p:notesMasterIdLst>
  <p:sldIdLst>
    <p:sldId id="256" r:id="rId4"/>
    <p:sldId id="273" r:id="rId5"/>
    <p:sldId id="266" r:id="rId6"/>
    <p:sldId id="275" r:id="rId7"/>
    <p:sldId id="276" r:id="rId8"/>
    <p:sldId id="258" r:id="rId9"/>
    <p:sldId id="270" r:id="rId10"/>
    <p:sldId id="259" r:id="rId11"/>
    <p:sldId id="269" r:id="rId12"/>
    <p:sldId id="260" r:id="rId13"/>
    <p:sldId id="267" r:id="rId14"/>
    <p:sldId id="261" r:id="rId15"/>
    <p:sldId id="268" r:id="rId16"/>
    <p:sldId id="272" r:id="rId17"/>
    <p:sldId id="271"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2287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84"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DCCA2-3123-41D9-B35C-7D4BC7A614C0}" type="datetimeFigureOut">
              <a:rPr lang="el-GR" smtClean="0"/>
              <a:pPr/>
              <a:t>22/1/2014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5B840B-DFC9-4AF5-9C83-ED31B66247A6}" type="slidenum">
              <a:rPr lang="el-GR" smtClean="0"/>
              <a:pPr/>
              <a:t>‹#›</a:t>
            </a:fld>
            <a:endParaRPr lang="el-GR"/>
          </a:p>
        </p:txBody>
      </p:sp>
    </p:spTree>
    <p:extLst>
      <p:ext uri="{BB962C8B-B14F-4D97-AF65-F5344CB8AC3E}">
        <p14:creationId xmlns:p14="http://schemas.microsoft.com/office/powerpoint/2010/main" xmlns="" val="234154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92" charset="0"/>
              </a:defRPr>
            </a:lvl1pPr>
            <a:lvl2pPr marL="742950" indent="-285750">
              <a:defRPr sz="2400">
                <a:solidFill>
                  <a:schemeClr val="tx1"/>
                </a:solidFill>
                <a:latin typeface="Times" pitchFamily="-92" charset="0"/>
              </a:defRPr>
            </a:lvl2pPr>
            <a:lvl3pPr marL="1143000" indent="-228600">
              <a:defRPr sz="2400">
                <a:solidFill>
                  <a:schemeClr val="tx1"/>
                </a:solidFill>
                <a:latin typeface="Times" pitchFamily="-92" charset="0"/>
              </a:defRPr>
            </a:lvl3pPr>
            <a:lvl4pPr marL="1600200" indent="-228600">
              <a:defRPr sz="2400">
                <a:solidFill>
                  <a:schemeClr val="tx1"/>
                </a:solidFill>
                <a:latin typeface="Times" pitchFamily="-92" charset="0"/>
              </a:defRPr>
            </a:lvl4pPr>
            <a:lvl5pPr marL="2057400" indent="-228600">
              <a:defRPr sz="2400">
                <a:solidFill>
                  <a:schemeClr val="tx1"/>
                </a:solidFill>
                <a:latin typeface="Times" pitchFamily="-92" charset="0"/>
              </a:defRPr>
            </a:lvl5pPr>
            <a:lvl6pPr marL="2514600" indent="-228600" eaLnBrk="0" fontAlgn="base" hangingPunct="0">
              <a:spcBef>
                <a:spcPct val="0"/>
              </a:spcBef>
              <a:spcAft>
                <a:spcPct val="0"/>
              </a:spcAft>
              <a:defRPr sz="2400">
                <a:solidFill>
                  <a:schemeClr val="tx1"/>
                </a:solidFill>
                <a:latin typeface="Times" pitchFamily="-92" charset="0"/>
              </a:defRPr>
            </a:lvl6pPr>
            <a:lvl7pPr marL="2971800" indent="-228600" eaLnBrk="0" fontAlgn="base" hangingPunct="0">
              <a:spcBef>
                <a:spcPct val="0"/>
              </a:spcBef>
              <a:spcAft>
                <a:spcPct val="0"/>
              </a:spcAft>
              <a:defRPr sz="2400">
                <a:solidFill>
                  <a:schemeClr val="tx1"/>
                </a:solidFill>
                <a:latin typeface="Times" pitchFamily="-92" charset="0"/>
              </a:defRPr>
            </a:lvl7pPr>
            <a:lvl8pPr marL="3429000" indent="-228600" eaLnBrk="0" fontAlgn="base" hangingPunct="0">
              <a:spcBef>
                <a:spcPct val="0"/>
              </a:spcBef>
              <a:spcAft>
                <a:spcPct val="0"/>
              </a:spcAft>
              <a:defRPr sz="2400">
                <a:solidFill>
                  <a:schemeClr val="tx1"/>
                </a:solidFill>
                <a:latin typeface="Times" pitchFamily="-92" charset="0"/>
              </a:defRPr>
            </a:lvl8pPr>
            <a:lvl9pPr marL="3886200" indent="-228600" eaLnBrk="0" fontAlgn="base" hangingPunct="0">
              <a:spcBef>
                <a:spcPct val="0"/>
              </a:spcBef>
              <a:spcAft>
                <a:spcPct val="0"/>
              </a:spcAft>
              <a:defRPr sz="2400">
                <a:solidFill>
                  <a:schemeClr val="tx1"/>
                </a:solidFill>
                <a:latin typeface="Times" pitchFamily="-92" charset="0"/>
              </a:defRPr>
            </a:lvl9pPr>
          </a:lstStyle>
          <a:p>
            <a:fld id="{AB378DD8-A05F-4A37-909E-202E13AF31C1}" type="slidenum">
              <a:rPr lang="en-US" altLang="el-GR" sz="1200">
                <a:solidFill>
                  <a:prstClr val="black"/>
                </a:solidFill>
              </a:rPr>
              <a:pPr/>
              <a:t>4</a:t>
            </a:fld>
            <a:endParaRPr lang="en-US" altLang="el-GR" sz="1200">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l-GR" smtClean="0">
                <a:latin typeface="Times" pitchFamily="-92" charset="0"/>
              </a:rPr>
              <a:t>Brainstorming relies on capturing student random thinking about a topic rather than sequential thinking.  Brains research indicates that the brain thinks randomly on topics rather than sequentially.  So, to motivate student involvement and idea generation, brainstorming is the key.  Inspiration and Kidspiration (www.inspiration.com) are two graphic organizers that help students and teachers to use technology to make this process more efficient.  Later, brainstormed questions can be sequenced to help form an outline for writing a report.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Τίτλος"/>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0" name="9 - Θέση ημερομηνίας"/>
          <p:cNvSpPr>
            <a:spLocks noGrp="1"/>
          </p:cNvSpPr>
          <p:nvPr>
            <p:ph type="dt" sz="half" idx="10"/>
          </p:nvPr>
        </p:nvSpPr>
        <p:spPr>
          <a:xfrm>
            <a:off x="5562600" y="6509004"/>
            <a:ext cx="3002280" cy="274320"/>
          </a:xfrm>
        </p:spPr>
        <p:txBody>
          <a:bodyPr vert="horz" rtlCol="0"/>
          <a:lstStyle>
            <a:extLst/>
          </a:lstStyle>
          <a:p>
            <a:fld id="{96729983-3B4A-4A06-A801-DCB93355A096}" type="datetimeFigureOut">
              <a:rPr lang="el-GR" smtClean="0"/>
              <a:pPr/>
              <a:t>22/1/2014</a:t>
            </a:fld>
            <a:endParaRPr lang="el-GR"/>
          </a:p>
        </p:txBody>
      </p:sp>
      <p:sp>
        <p:nvSpPr>
          <p:cNvPr id="11" name="10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A629615-756F-4A3F-BABB-5BA1102CCABD}" type="slidenum">
              <a:rPr lang="el-GR" smtClean="0"/>
              <a:pPr/>
              <a:t>‹#›</a:t>
            </a:fld>
            <a:endParaRPr lang="el-GR"/>
          </a:p>
        </p:txBody>
      </p:sp>
      <p:sp>
        <p:nvSpPr>
          <p:cNvPr id="12" name="11 - Θέση υποσέλιδου"/>
          <p:cNvSpPr>
            <a:spLocks noGrp="1"/>
          </p:cNvSpPr>
          <p:nvPr>
            <p:ph type="ftr" sz="quarter" idx="12"/>
          </p:nvPr>
        </p:nvSpPr>
        <p:spPr>
          <a:xfrm>
            <a:off x="1600200" y="6509004"/>
            <a:ext cx="3907464" cy="274320"/>
          </a:xfrm>
        </p:spPr>
        <p:txBody>
          <a:bodyPr vert="horz" rtlCol="0"/>
          <a:lstStyle>
            <a:extLst/>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96729983-3B4A-4A06-A801-DCB93355A096}" type="datetimeFigureOut">
              <a:rPr lang="el-GR" smtClean="0"/>
              <a:pPr/>
              <a:t>22/1/2014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A629615-756F-4A3F-BABB-5BA1102CCAB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lvl1pPr algn="l">
              <a:defRPr/>
            </a:lvl1pPr>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96729983-3B4A-4A06-A801-DCB93355A096}" type="datetimeFigureOut">
              <a:rPr lang="el-GR" smtClean="0"/>
              <a:pPr/>
              <a:t>22/1/2014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A629615-756F-4A3F-BABB-5BA1102CCAB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96729983-3B4A-4A06-A801-DCB93355A096}" type="datetimeFigureOut">
              <a:rPr lang="el-GR" smtClean="0"/>
              <a:pPr/>
              <a:t>22/1/2014</a:t>
            </a:fld>
            <a:endParaRPr lang="el-GR"/>
          </a:p>
        </p:txBody>
      </p:sp>
      <p:sp>
        <p:nvSpPr>
          <p:cNvPr id="16" name="15 - Θέση αριθμού διαφάνειας"/>
          <p:cNvSpPr>
            <a:spLocks noGrp="1"/>
          </p:cNvSpPr>
          <p:nvPr>
            <p:ph type="sldNum" sz="quarter" idx="11"/>
          </p:nvPr>
        </p:nvSpPr>
        <p:spPr/>
        <p:txBody>
          <a:bodyPr/>
          <a:lstStyle/>
          <a:p>
            <a:fld id="{AA629615-756F-4A3F-BABB-5BA1102CCABD}"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96729983-3B4A-4A06-A801-DCB93355A096}" type="datetimeFigureOut">
              <a:rPr lang="el-GR" smtClean="0"/>
              <a:pPr/>
              <a:t>22/1/2014</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AA629615-756F-4A3F-BABB-5BA1102CCABD}"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96729983-3B4A-4A06-A801-DCB93355A096}" type="datetimeFigureOut">
              <a:rPr lang="el-GR" smtClean="0"/>
              <a:pPr/>
              <a:t>22/1/2014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A629615-756F-4A3F-BABB-5BA1102CCABD}"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96729983-3B4A-4A06-A801-DCB93355A096}" type="datetimeFigureOut">
              <a:rPr lang="el-GR" smtClean="0"/>
              <a:pPr/>
              <a:t>22/1/2014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A629615-756F-4A3F-BABB-5BA1102CCAB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AA629615-756F-4A3F-BABB-5BA1102CCABD}"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96729983-3B4A-4A06-A801-DCB93355A096}" type="datetimeFigureOut">
              <a:rPr lang="el-GR" smtClean="0"/>
              <a:pPr/>
              <a:t>22/1/2014</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96729983-3B4A-4A06-A801-DCB93355A096}" type="datetimeFigureOut">
              <a:rPr lang="el-GR" smtClean="0"/>
              <a:pPr/>
              <a:t>22/1/2014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A629615-756F-4A3F-BABB-5BA1102CCAB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6729983-3B4A-4A06-A801-DCB93355A096}" type="datetimeFigureOut">
              <a:rPr lang="el-GR" smtClean="0"/>
              <a:pPr/>
              <a:t>22/1/2014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A629615-756F-4A3F-BABB-5BA1102CCABD}"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96729983-3B4A-4A06-A801-DCB93355A096}" type="datetimeFigureOut">
              <a:rPr lang="el-GR" smtClean="0"/>
              <a:pPr/>
              <a:t>22/1/2014</a:t>
            </a:fld>
            <a:endParaRPr lang="el-GR"/>
          </a:p>
        </p:txBody>
      </p:sp>
      <p:sp>
        <p:nvSpPr>
          <p:cNvPr id="9" name="8 - Θέση αριθμού διαφάνειας"/>
          <p:cNvSpPr>
            <a:spLocks noGrp="1"/>
          </p:cNvSpPr>
          <p:nvPr>
            <p:ph type="sldNum" sz="quarter" idx="15"/>
          </p:nvPr>
        </p:nvSpPr>
        <p:spPr/>
        <p:txBody>
          <a:bodyPr/>
          <a:lstStyle/>
          <a:p>
            <a:fld id="{AA629615-756F-4A3F-BABB-5BA1102CCABD}"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96729983-3B4A-4A06-A801-DCB93355A096}" type="datetimeFigureOut">
              <a:rPr lang="el-GR" smtClean="0"/>
              <a:pPr/>
              <a:t>22/1/2014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A629615-756F-4A3F-BABB-5BA1102CCAB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96729983-3B4A-4A06-A801-DCB93355A096}" type="datetimeFigureOut">
              <a:rPr lang="el-GR" smtClean="0"/>
              <a:pPr/>
              <a:t>22/1/2014</a:t>
            </a:fld>
            <a:endParaRPr lang="el-GR"/>
          </a:p>
        </p:txBody>
      </p:sp>
      <p:sp>
        <p:nvSpPr>
          <p:cNvPr id="9" name="8 - Θέση αριθμού διαφάνειας"/>
          <p:cNvSpPr>
            <a:spLocks noGrp="1"/>
          </p:cNvSpPr>
          <p:nvPr>
            <p:ph type="sldNum" sz="quarter" idx="11"/>
          </p:nvPr>
        </p:nvSpPr>
        <p:spPr/>
        <p:txBody>
          <a:bodyPr/>
          <a:lstStyle/>
          <a:p>
            <a:fld id="{AA629615-756F-4A3F-BABB-5BA1102CCABD}"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6729983-3B4A-4A06-A801-DCB93355A096}" type="datetimeFigureOut">
              <a:rPr lang="el-GR" smtClean="0"/>
              <a:pPr/>
              <a:t>22/1/2014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A629615-756F-4A3F-BABB-5BA1102CCABD}"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6729983-3B4A-4A06-A801-DCB93355A096}" type="datetimeFigureOut">
              <a:rPr lang="el-GR" smtClean="0"/>
              <a:pPr/>
              <a:t>22/1/2014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A629615-756F-4A3F-BABB-5BA1102CCABD}" type="slidenum">
              <a:rPr lang="el-GR" smtClean="0"/>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96729983-3B4A-4A06-A801-DCB93355A096}" type="datetimeFigureOut">
              <a:rPr lang="el-GR" smtClean="0">
                <a:solidFill>
                  <a:srgbClr val="FEFAC9"/>
                </a:solidFill>
              </a:rPr>
              <a:pPr/>
              <a:t>22/1/2014</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AA629615-756F-4A3F-BABB-5BA1102CCABD}"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xmlns="" val="792565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96729983-3B4A-4A06-A801-DCB93355A096}" type="datetimeFigureOut">
              <a:rPr lang="el-GR" smtClean="0">
                <a:solidFill>
                  <a:srgbClr val="FEFAC9"/>
                </a:solidFill>
              </a:rPr>
              <a:pPr/>
              <a:t>22/1/2014</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AA629615-756F-4A3F-BABB-5BA1102CCABD}"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xmlns="" val="1710082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96729983-3B4A-4A06-A801-DCB93355A096}" type="datetimeFigureOut">
              <a:rPr lang="el-GR" smtClean="0">
                <a:solidFill>
                  <a:srgbClr val="FEFAC9"/>
                </a:solidFill>
              </a:rPr>
              <a:pPr/>
              <a:t>22/1/2014</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AA629615-756F-4A3F-BABB-5BA1102CCABD}"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22754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96729983-3B4A-4A06-A801-DCB93355A096}" type="datetimeFigureOut">
              <a:rPr lang="el-GR" smtClean="0">
                <a:solidFill>
                  <a:srgbClr val="FEFAC9"/>
                </a:solidFill>
              </a:rPr>
              <a:pPr/>
              <a:t>22/1/2014</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AA629615-756F-4A3F-BABB-5BA1102CCABD}"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xmlns="" val="2507727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AA629615-756F-4A3F-BABB-5BA1102CCABD}"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96729983-3B4A-4A06-A801-DCB93355A096}" type="datetimeFigureOut">
              <a:rPr lang="el-GR" smtClean="0">
                <a:solidFill>
                  <a:srgbClr val="FEFAC9"/>
                </a:solidFill>
              </a:rPr>
              <a:pPr/>
              <a:t>22/1/2014</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64962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96729983-3B4A-4A06-A801-DCB93355A096}" type="datetimeFigureOut">
              <a:rPr lang="el-GR" smtClean="0">
                <a:solidFill>
                  <a:srgbClr val="FEFAC9"/>
                </a:solidFill>
              </a:rPr>
              <a:pPr/>
              <a:t>22/1/2014</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AA629615-756F-4A3F-BABB-5BA1102CCABD}"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xmlns="" val="1821677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6729983-3B4A-4A06-A801-DCB93355A096}" type="datetimeFigureOut">
              <a:rPr lang="el-GR" smtClean="0">
                <a:solidFill>
                  <a:srgbClr val="FEFAC9"/>
                </a:solidFill>
              </a:rPr>
              <a:pPr/>
              <a:t>22/1/2014</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AA629615-756F-4A3F-BABB-5BA1102CCABD}"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xmlns="" val="137304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7" name="6 - Ορθογώνιο"/>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a:xfrm>
            <a:off x="5562600" y="6513670"/>
            <a:ext cx="3002280" cy="274320"/>
          </a:xfrm>
        </p:spPr>
        <p:txBody>
          <a:bodyPr vert="horz" rtlCol="0"/>
          <a:lstStyle>
            <a:extLst/>
          </a:lstStyle>
          <a:p>
            <a:fld id="{96729983-3B4A-4A06-A801-DCB93355A096}" type="datetimeFigureOut">
              <a:rPr lang="el-GR" smtClean="0"/>
              <a:pPr/>
              <a:t>22/1/2014</a:t>
            </a:fld>
            <a:endParaRPr lang="el-GR"/>
          </a:p>
        </p:txBody>
      </p:sp>
      <p:sp>
        <p:nvSpPr>
          <p:cNvPr id="9" name="8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A629615-756F-4A3F-BABB-5BA1102CCABD}" type="slidenum">
              <a:rPr lang="el-GR" smtClean="0"/>
              <a:pPr/>
              <a:t>‹#›</a:t>
            </a:fld>
            <a:endParaRPr lang="el-GR"/>
          </a:p>
        </p:txBody>
      </p:sp>
      <p:sp>
        <p:nvSpPr>
          <p:cNvPr id="10" name="9 - Θέση υποσέλιδου"/>
          <p:cNvSpPr>
            <a:spLocks noGrp="1"/>
          </p:cNvSpPr>
          <p:nvPr>
            <p:ph type="ftr" sz="quarter" idx="12"/>
          </p:nvPr>
        </p:nvSpPr>
        <p:spPr>
          <a:xfrm>
            <a:off x="1600200" y="6513670"/>
            <a:ext cx="3907464"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96729983-3B4A-4A06-A801-DCB93355A096}" type="datetimeFigureOut">
              <a:rPr lang="el-GR" smtClean="0">
                <a:solidFill>
                  <a:srgbClr val="FEFAC9"/>
                </a:solidFill>
              </a:rPr>
              <a:pPr/>
              <a:t>22/1/2014</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AA629615-756F-4A3F-BABB-5BA1102CCABD}"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xmlns="" val="3183274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96729983-3B4A-4A06-A801-DCB93355A096}" type="datetimeFigureOut">
              <a:rPr lang="el-GR" smtClean="0">
                <a:solidFill>
                  <a:srgbClr val="FEFAC9"/>
                </a:solidFill>
              </a:rPr>
              <a:pPr/>
              <a:t>22/1/2014</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AA629615-756F-4A3F-BABB-5BA1102CCABD}"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xmlns="" val="210047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6729983-3B4A-4A06-A801-DCB93355A096}" type="datetimeFigureOut">
              <a:rPr lang="el-GR" smtClean="0">
                <a:solidFill>
                  <a:srgbClr val="FEFAC9"/>
                </a:solidFill>
              </a:rPr>
              <a:pPr/>
              <a:t>22/1/2014</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AA629615-756F-4A3F-BABB-5BA1102CCABD}"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xmlns="" val="923711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6729983-3B4A-4A06-A801-DCB93355A096}" type="datetimeFigureOut">
              <a:rPr lang="el-GR" smtClean="0">
                <a:solidFill>
                  <a:srgbClr val="FEFAC9"/>
                </a:solidFill>
              </a:rPr>
              <a:pPr/>
              <a:t>22/1/2014</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AA629615-756F-4A3F-BABB-5BA1102CCABD}"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xmlns="" val="2132178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96729983-3B4A-4A06-A801-DCB93355A096}" type="datetimeFigureOut">
              <a:rPr lang="el-GR" smtClean="0"/>
              <a:pPr/>
              <a:t>22/1/2014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a:xfrm>
            <a:off x="8641080" y="6514568"/>
            <a:ext cx="464288" cy="274320"/>
          </a:xfrm>
        </p:spPr>
        <p:txBody>
          <a:bodyPr/>
          <a:lstStyle>
            <a:extLst/>
          </a:lstStyle>
          <a:p>
            <a:fld id="{AA629615-756F-4A3F-BABB-5BA1102CCABD}" type="slidenum">
              <a:rPr lang="el-GR" smtClean="0"/>
              <a:pPr/>
              <a:t>‹#›</a:t>
            </a:fld>
            <a:endParaRPr lang="el-GR"/>
          </a:p>
        </p:txBody>
      </p:sp>
      <p:sp>
        <p:nvSpPr>
          <p:cNvPr id="10" name="9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9 - Ορθογώνιο"/>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 Ορθογώνιο"/>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 Τίτλος"/>
          <p:cNvSpPr>
            <a:spLocks noGrp="1"/>
          </p:cNvSpPr>
          <p:nvPr>
            <p:ph type="title"/>
          </p:nvPr>
        </p:nvSpPr>
        <p:spPr>
          <a:xfrm>
            <a:off x="457200" y="251948"/>
            <a:ext cx="8229600"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96729983-3B4A-4A06-A801-DCB93355A096}" type="datetimeFigureOut">
              <a:rPr lang="el-GR" smtClean="0"/>
              <a:pPr/>
              <a:t>22/1/2014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a:xfrm>
            <a:off x="8641080" y="6514568"/>
            <a:ext cx="464288" cy="274320"/>
          </a:xfrm>
        </p:spPr>
        <p:txBody>
          <a:bodyPr/>
          <a:lstStyle>
            <a:extLst/>
          </a:lstStyle>
          <a:p>
            <a:fld id="{AA629615-756F-4A3F-BABB-5BA1102CCAB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3218"/>
            <a:ext cx="8229600"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96729983-3B4A-4A06-A801-DCB93355A096}" type="datetimeFigureOut">
              <a:rPr lang="el-GR" smtClean="0"/>
              <a:pPr/>
              <a:t>22/1/2014</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AA629615-756F-4A3F-BABB-5BA1102CCABD}" type="slidenum">
              <a:rPr lang="el-GR" smtClean="0"/>
              <a:pPr/>
              <a:t>‹#›</a:t>
            </a:fld>
            <a:endParaRPr lang="el-GR"/>
          </a:p>
        </p:txBody>
      </p:sp>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96729983-3B4A-4A06-A801-DCB93355A096}" type="datetimeFigureOut">
              <a:rPr lang="el-GR" smtClean="0"/>
              <a:pPr/>
              <a:t>22/1/2014</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AA629615-756F-4A3F-BABB-5BA1102CCAB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2"/>
      </p:bgRef>
    </p:bg>
    <p:spTree>
      <p:nvGrpSpPr>
        <p:cNvPr id="1" name=""/>
        <p:cNvGrpSpPr/>
        <p:nvPr/>
      </p:nvGrpSpPr>
      <p:grpSpPr>
        <a:xfrm>
          <a:off x="0" y="0"/>
          <a:ext cx="0" cy="0"/>
          <a:chOff x="0" y="0"/>
          <a:chExt cx="0" cy="0"/>
        </a:xfrm>
      </p:grpSpPr>
      <p:sp>
        <p:nvSpPr>
          <p:cNvPr id="8" name="7 - Ορθογώνιο"/>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963136" y="304800"/>
            <a:ext cx="3931920" cy="762000"/>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9" name="8 - Θέση ημερομηνίας"/>
          <p:cNvSpPr>
            <a:spLocks noGrp="1"/>
          </p:cNvSpPr>
          <p:nvPr>
            <p:ph type="dt" sz="half" idx="10"/>
          </p:nvPr>
        </p:nvSpPr>
        <p:spPr>
          <a:xfrm>
            <a:off x="5562600" y="6513670"/>
            <a:ext cx="3002280" cy="274320"/>
          </a:xfrm>
        </p:spPr>
        <p:txBody>
          <a:bodyPr vert="horz" rtlCol="0"/>
          <a:lstStyle>
            <a:extLst/>
          </a:lstStyle>
          <a:p>
            <a:fld id="{96729983-3B4A-4A06-A801-DCB93355A096}" type="datetimeFigureOut">
              <a:rPr lang="el-GR" smtClean="0"/>
              <a:pPr/>
              <a:t>22/1/2014</a:t>
            </a:fld>
            <a:endParaRPr lang="el-GR"/>
          </a:p>
        </p:txBody>
      </p:sp>
      <p:sp>
        <p:nvSpPr>
          <p:cNvPr id="10" name="9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A629615-756F-4A3F-BABB-5BA1102CCABD}" type="slidenum">
              <a:rPr lang="el-GR" smtClean="0"/>
              <a:pPr/>
              <a:t>‹#›</a:t>
            </a:fld>
            <a:endParaRPr lang="el-GR"/>
          </a:p>
        </p:txBody>
      </p:sp>
      <p:sp>
        <p:nvSpPr>
          <p:cNvPr id="11" name="10 - Θέση υποσέλιδου"/>
          <p:cNvSpPr>
            <a:spLocks noGrp="1"/>
          </p:cNvSpPr>
          <p:nvPr>
            <p:ph type="ftr" sz="quarter" idx="12"/>
          </p:nvPr>
        </p:nvSpPr>
        <p:spPr>
          <a:xfrm>
            <a:off x="1600200" y="6513670"/>
            <a:ext cx="3907464"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040443" y="4724400"/>
            <a:ext cx="5486400" cy="664536"/>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13" name="12 - Θέση εικόνας"/>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8" name="7 - Θέση ημερομηνίας"/>
          <p:cNvSpPr>
            <a:spLocks noGrp="1"/>
          </p:cNvSpPr>
          <p:nvPr>
            <p:ph type="dt" sz="half" idx="10"/>
          </p:nvPr>
        </p:nvSpPr>
        <p:spPr>
          <a:xfrm>
            <a:off x="5562600" y="6509004"/>
            <a:ext cx="3002280" cy="274320"/>
          </a:xfrm>
        </p:spPr>
        <p:txBody>
          <a:bodyPr vert="horz" rtlCol="0"/>
          <a:lstStyle>
            <a:extLst/>
          </a:lstStyle>
          <a:p>
            <a:fld id="{96729983-3B4A-4A06-A801-DCB93355A096}" type="datetimeFigureOut">
              <a:rPr lang="el-GR" smtClean="0"/>
              <a:pPr/>
              <a:t>22/1/2014</a:t>
            </a:fld>
            <a:endParaRPr lang="el-GR"/>
          </a:p>
        </p:txBody>
      </p:sp>
      <p:sp>
        <p:nvSpPr>
          <p:cNvPr id="9" name="8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A629615-756F-4A3F-BABB-5BA1102CCABD}" type="slidenum">
              <a:rPr lang="el-GR" smtClean="0"/>
              <a:pPr/>
              <a:t>‹#›</a:t>
            </a:fld>
            <a:endParaRPr lang="el-GR"/>
          </a:p>
        </p:txBody>
      </p:sp>
      <p:sp>
        <p:nvSpPr>
          <p:cNvPr id="10" name="9 - Θέση υποσέλιδου"/>
          <p:cNvSpPr>
            <a:spLocks noGrp="1"/>
          </p:cNvSpPr>
          <p:nvPr>
            <p:ph type="ftr" sz="quarter" idx="12"/>
          </p:nvPr>
        </p:nvSpPr>
        <p:spPr>
          <a:xfrm>
            <a:off x="1600200" y="6509004"/>
            <a:ext cx="3907464" cy="274320"/>
          </a:xfrm>
        </p:spPr>
        <p:txBody>
          <a:bodyPr vert="horz" rtlCol="0"/>
          <a:lstStyle>
            <a:extLst/>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υποσέλιδου"/>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l-GR"/>
          </a:p>
        </p:txBody>
      </p:sp>
      <p:sp>
        <p:nvSpPr>
          <p:cNvPr id="14" name="13 - Θέση ημερομηνίας"/>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96729983-3B4A-4A06-A801-DCB93355A096}" type="datetimeFigureOut">
              <a:rPr lang="el-GR" smtClean="0"/>
              <a:pPr/>
              <a:t>22/1/2014</a:t>
            </a:fld>
            <a:endParaRPr lang="el-GR"/>
          </a:p>
        </p:txBody>
      </p:sp>
      <p:sp>
        <p:nvSpPr>
          <p:cNvPr id="23" name="22 - Θέση αριθμού διαφάνειας"/>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A629615-756F-4A3F-BABB-5BA1102CCABD}" type="slidenum">
              <a:rPr lang="el-GR" smtClean="0"/>
              <a:pPr/>
              <a:t>‹#›</a:t>
            </a:fld>
            <a:endParaRPr lang="el-GR"/>
          </a:p>
        </p:txBody>
      </p:sp>
      <p:sp>
        <p:nvSpPr>
          <p:cNvPr id="22" name="21 - Θέση τίτλου"/>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6729983-3B4A-4A06-A801-DCB93355A096}" type="datetimeFigureOut">
              <a:rPr lang="el-GR" smtClean="0"/>
              <a:pPr/>
              <a:t>22/1/2014</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A629615-756F-4A3F-BABB-5BA1102CCABD}"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6729983-3B4A-4A06-A801-DCB93355A096}" type="datetimeFigureOut">
              <a:rPr lang="el-GR" smtClean="0">
                <a:solidFill>
                  <a:srgbClr val="FEFAC9"/>
                </a:solidFill>
              </a:rPr>
              <a:pPr/>
              <a:t>22/1/2014</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A629615-756F-4A3F-BABB-5BA1102CCABD}"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xmlns="" val="1364356272"/>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wmf"/><Relationship Id="rId7" Type="http://schemas.openxmlformats.org/officeDocument/2006/relationships/image" Target="../media/image25.gif"/><Relationship Id="rId2" Type="http://schemas.openxmlformats.org/officeDocument/2006/relationships/image" Target="../media/image20.wmf"/><Relationship Id="rId1" Type="http://schemas.openxmlformats.org/officeDocument/2006/relationships/slideLayout" Target="../slideLayouts/slideLayout23.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Autofit/>
          </a:bodyPr>
          <a:lstStyle/>
          <a:p>
            <a:r>
              <a:rPr lang="el-GR" sz="3200" dirty="0" smtClean="0">
                <a:latin typeface="Comic Sans MS" panose="030F0702030302020204" pitchFamily="66" charset="0"/>
              </a:rPr>
              <a:t>Β’ΛΥΚΕΙΟΥ </a:t>
            </a:r>
            <a:br>
              <a:rPr lang="el-GR" sz="3200" dirty="0" smtClean="0">
                <a:latin typeface="Comic Sans MS" panose="030F0702030302020204" pitchFamily="66" charset="0"/>
              </a:rPr>
            </a:br>
            <a:r>
              <a:rPr lang="el-GR" sz="3200" dirty="0" smtClean="0">
                <a:latin typeface="Comic Sans MS" panose="030F0702030302020204" pitchFamily="66" charset="0"/>
              </a:rPr>
              <a:t>ΕΡΕΥΝΗΤΙΚΗ ΕΡΓΑΣΙΑ (</a:t>
            </a:r>
            <a:r>
              <a:rPr lang="en-US" sz="3200" dirty="0" smtClean="0">
                <a:latin typeface="Comic Sans MS" panose="030F0702030302020204" pitchFamily="66" charset="0"/>
              </a:rPr>
              <a:t>PROJECT</a:t>
            </a:r>
            <a:r>
              <a:rPr lang="el-GR" sz="3200" dirty="0" smtClean="0">
                <a:latin typeface="Comic Sans MS" panose="030F0702030302020204" pitchFamily="66" charset="0"/>
              </a:rPr>
              <a:t> 5)</a:t>
            </a:r>
            <a:br>
              <a:rPr lang="el-GR" sz="3200" dirty="0" smtClean="0">
                <a:latin typeface="Comic Sans MS" panose="030F0702030302020204" pitchFamily="66" charset="0"/>
              </a:rPr>
            </a:br>
            <a:r>
              <a:rPr lang="el-GR" sz="3200" dirty="0" smtClean="0">
                <a:latin typeface="Comic Sans MS" panose="030F0702030302020204" pitchFamily="66" charset="0"/>
              </a:rPr>
              <a:t>&lt;&lt;ΕΞΟΙΚΟΝΟΜΗΣΗ ΕΝΕΡΓΕΙΑΣ ΣΤΗΝ ΣΥΓΧΡΟΝΗ ΚΑΤΟΙΚΙΑ&gt;&gt;</a:t>
            </a:r>
            <a:endParaRPr lang="el-GR" sz="3200" dirty="0">
              <a:latin typeface="Comic Sans MS" panose="030F0702030302020204" pitchFamily="66" charset="0"/>
            </a:endParaRPr>
          </a:p>
        </p:txBody>
      </p:sp>
      <p:sp>
        <p:nvSpPr>
          <p:cNvPr id="3" name="2 - Υπότιτλος"/>
          <p:cNvSpPr>
            <a:spLocks noGrp="1"/>
          </p:cNvSpPr>
          <p:nvPr>
            <p:ph type="subTitle" idx="1"/>
          </p:nvPr>
        </p:nvSpPr>
        <p:spPr/>
        <p:txBody>
          <a:bodyPr/>
          <a:lstStyle/>
          <a:p>
            <a:endParaRPr lang="el-GR" dirty="0"/>
          </a:p>
        </p:txBody>
      </p:sp>
      <p:pic>
        <p:nvPicPr>
          <p:cNvPr id="5" name="4 - Εικόνα" descr="images (1).jpg"/>
          <p:cNvPicPr>
            <a:picLocks noChangeAspect="1"/>
          </p:cNvPicPr>
          <p:nvPr/>
        </p:nvPicPr>
        <p:blipFill>
          <a:blip r:embed="rId2" cstate="print"/>
          <a:stretch>
            <a:fillRect/>
          </a:stretch>
        </p:blipFill>
        <p:spPr>
          <a:xfrm>
            <a:off x="2123728" y="2852936"/>
            <a:ext cx="4759226" cy="36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3</a:t>
            </a:r>
            <a:r>
              <a:rPr lang="el-GR" baseline="30000" dirty="0" smtClean="0"/>
              <a:t>ο</a:t>
            </a:r>
            <a:r>
              <a:rPr lang="el-GR" dirty="0" smtClean="0"/>
              <a:t> υπόθεμα!</a:t>
            </a:r>
            <a:endParaRPr lang="el-GR" dirty="0"/>
          </a:p>
        </p:txBody>
      </p:sp>
      <p:sp>
        <p:nvSpPr>
          <p:cNvPr id="3" name="2 - Θέση περιεχομένου"/>
          <p:cNvSpPr>
            <a:spLocks noGrp="1"/>
          </p:cNvSpPr>
          <p:nvPr>
            <p:ph idx="1"/>
          </p:nvPr>
        </p:nvSpPr>
        <p:spPr/>
        <p:txBody>
          <a:bodyPr/>
          <a:lstStyle/>
          <a:p>
            <a:r>
              <a:rPr lang="el-GR" dirty="0" smtClean="0"/>
              <a:t>Εξοικονόμηση ενέργειας: Ηλιακοί Θερμοσίφωνες</a:t>
            </a:r>
          </a:p>
          <a:p>
            <a:endParaRPr lang="el-GR" dirty="0" smtClean="0"/>
          </a:p>
          <a:p>
            <a:endParaRPr lang="el-GR" dirty="0"/>
          </a:p>
        </p:txBody>
      </p:sp>
      <p:pic>
        <p:nvPicPr>
          <p:cNvPr id="4" name="3 - Εικόνα" descr="houss1.jpg"/>
          <p:cNvPicPr>
            <a:picLocks noChangeAspect="1"/>
          </p:cNvPicPr>
          <p:nvPr/>
        </p:nvPicPr>
        <p:blipFill>
          <a:blip r:embed="rId2" cstate="print"/>
          <a:stretch>
            <a:fillRect/>
          </a:stretch>
        </p:blipFill>
        <p:spPr>
          <a:xfrm>
            <a:off x="1547664" y="2996952"/>
            <a:ext cx="5832648" cy="3445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par>
                                <p:cTn id="12" presetID="24"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074" name="Picture 2" descr="https://fbcdn-sphotos-h-a.akamaihd.net/hphotos-ak-prn1/v/t34/1521480_720752004601791_1558281903_n.jpg?oh=e43654da1deadb3dccc90bfe6e4e38ec&amp;oe=52E09A64&amp;__gda__=1390447759_5bb76dba6f226b0b786717d0e235be0b"/>
          <p:cNvPicPr>
            <a:picLocks noChangeAspect="1" noChangeArrowheads="1"/>
          </p:cNvPicPr>
          <p:nvPr/>
        </p:nvPicPr>
        <p:blipFill>
          <a:blip r:embed="rId2" cstate="print"/>
          <a:srcRect/>
          <a:stretch>
            <a:fillRect/>
          </a:stretch>
        </p:blipFill>
        <p:spPr bwMode="auto">
          <a:xfrm>
            <a:off x="642910" y="500042"/>
            <a:ext cx="8034533" cy="60007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4</a:t>
            </a:r>
            <a:r>
              <a:rPr lang="el-GR" baseline="30000" dirty="0" smtClean="0"/>
              <a:t>ο</a:t>
            </a:r>
            <a:r>
              <a:rPr lang="el-GR" dirty="0" smtClean="0"/>
              <a:t> υπόθεμα!</a:t>
            </a:r>
            <a:endParaRPr lang="el-GR" dirty="0"/>
          </a:p>
        </p:txBody>
      </p:sp>
      <p:sp>
        <p:nvSpPr>
          <p:cNvPr id="3" name="2 - Θέση περιεχομένου"/>
          <p:cNvSpPr>
            <a:spLocks noGrp="1"/>
          </p:cNvSpPr>
          <p:nvPr>
            <p:ph idx="1"/>
          </p:nvPr>
        </p:nvSpPr>
        <p:spPr/>
        <p:txBody>
          <a:bodyPr/>
          <a:lstStyle/>
          <a:p>
            <a:r>
              <a:rPr lang="el-GR" dirty="0" smtClean="0"/>
              <a:t>Εξοικονόμηση ενέργειας: Θερμομόνωση </a:t>
            </a:r>
          </a:p>
          <a:p>
            <a:endParaRPr lang="el-GR" dirty="0"/>
          </a:p>
        </p:txBody>
      </p:sp>
      <p:pic>
        <p:nvPicPr>
          <p:cNvPr id="4" name="3 - Εικόνα" descr="energy (1).jpg"/>
          <p:cNvPicPr>
            <a:picLocks noChangeAspect="1"/>
          </p:cNvPicPr>
          <p:nvPr/>
        </p:nvPicPr>
        <p:blipFill>
          <a:blip r:embed="rId2" cstate="print"/>
          <a:stretch>
            <a:fillRect/>
          </a:stretch>
        </p:blipFill>
        <p:spPr>
          <a:xfrm>
            <a:off x="2411760" y="2564904"/>
            <a:ext cx="3793604" cy="33257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par>
                                <p:cTn id="12" presetID="24"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026" name="Picture 2" descr="https://fbcdn-sphotos-h-a.akamaihd.net/hphotos-ak-prn2/v/t34/1510762_720752077935117_287177455_n.jpg?oh=44ce07f505486f8e7a64672aa44ad5b4&amp;oe=52E0A723&amp;__gda__=1390456013_62222d97e3309bb6c48c71777e01253e"/>
          <p:cNvPicPr>
            <a:picLocks noChangeAspect="1" noChangeArrowheads="1"/>
          </p:cNvPicPr>
          <p:nvPr/>
        </p:nvPicPr>
        <p:blipFill>
          <a:blip r:embed="rId2" cstate="print"/>
          <a:srcRect l="877"/>
          <a:stretch>
            <a:fillRect/>
          </a:stretch>
        </p:blipFill>
        <p:spPr bwMode="auto">
          <a:xfrm>
            <a:off x="500034" y="357166"/>
            <a:ext cx="8072494" cy="6082499"/>
          </a:xfrm>
          <a:prstGeom prst="rect">
            <a:avLst/>
          </a:prstGeom>
          <a:noFill/>
        </p:spPr>
      </p:pic>
      <p:sp>
        <p:nvSpPr>
          <p:cNvPr id="5" name="4 - TextBox"/>
          <p:cNvSpPr txBox="1"/>
          <p:nvPr/>
        </p:nvSpPr>
        <p:spPr>
          <a:xfrm>
            <a:off x="3428992" y="3143248"/>
            <a:ext cx="2387192" cy="1200329"/>
          </a:xfrm>
          <a:prstGeom prst="rect">
            <a:avLst/>
          </a:prstGeom>
          <a:noFill/>
        </p:spPr>
        <p:txBody>
          <a:bodyPr wrap="none" rtlCol="0">
            <a:spAutoFit/>
          </a:bodyPr>
          <a:lstStyle/>
          <a:p>
            <a:r>
              <a:rPr lang="el-GR" dirty="0" smtClean="0"/>
              <a:t>Καζαμίας Σταύρος</a:t>
            </a:r>
          </a:p>
          <a:p>
            <a:r>
              <a:rPr lang="el-GR" dirty="0" smtClean="0"/>
              <a:t>Ελμασίδου Κρυσταλία</a:t>
            </a:r>
          </a:p>
          <a:p>
            <a:r>
              <a:rPr lang="el-GR" dirty="0" smtClean="0"/>
              <a:t>Ιωαννίδου  Μάχη</a:t>
            </a:r>
          </a:p>
          <a:p>
            <a:r>
              <a:rPr lang="el-GR" dirty="0" smtClean="0"/>
              <a:t>Καριπίδου Ελένη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to="" calcmode="lin" valueType="num">
                                      <p:cBhvr>
                                        <p:cTn id="10"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Text Box 11"/>
          <p:cNvSpPr txBox="1">
            <a:spLocks noChangeArrowheads="1"/>
          </p:cNvSpPr>
          <p:nvPr/>
        </p:nvSpPr>
        <p:spPr bwMode="auto">
          <a:xfrm>
            <a:off x="1187450" y="5085110"/>
            <a:ext cx="1800225" cy="647700"/>
          </a:xfrm>
          <a:prstGeom prst="rect">
            <a:avLst/>
          </a:prstGeom>
          <a:noFill/>
          <a:ln w="9525">
            <a:noFill/>
            <a:miter lim="800000"/>
            <a:headEnd/>
            <a:tailEnd/>
          </a:ln>
          <a:effectLst/>
        </p:spPr>
        <p:txBody>
          <a:bodyPr wrap="none">
            <a:spAutoFit/>
          </a:bodyPr>
          <a:lstStyle/>
          <a:p>
            <a:pPr>
              <a:lnSpc>
                <a:spcPct val="130000"/>
              </a:lnSpc>
            </a:pPr>
            <a:r>
              <a:rPr lang="el-GR" sz="2800" b="1">
                <a:solidFill>
                  <a:prstClr val="white"/>
                </a:solidFill>
                <a:latin typeface="Comic Sans MS" pitchFamily="66" charset="0"/>
              </a:rPr>
              <a:t>μάθαμε...</a:t>
            </a:r>
          </a:p>
        </p:txBody>
      </p:sp>
      <p:pic>
        <p:nvPicPr>
          <p:cNvPr id="27661" name="Picture 13" descr="FIL4"/>
          <p:cNvPicPr>
            <a:picLocks noChangeAspect="1" noChangeArrowheads="1"/>
          </p:cNvPicPr>
          <p:nvPr/>
        </p:nvPicPr>
        <p:blipFill>
          <a:blip r:embed="rId2" cstate="print"/>
          <a:srcRect/>
          <a:stretch>
            <a:fillRect/>
          </a:stretch>
        </p:blipFill>
        <p:spPr bwMode="auto">
          <a:xfrm flipH="1">
            <a:off x="7524750" y="763935"/>
            <a:ext cx="357188" cy="863600"/>
          </a:xfrm>
          <a:prstGeom prst="rect">
            <a:avLst/>
          </a:prstGeom>
          <a:noFill/>
        </p:spPr>
      </p:pic>
      <p:pic>
        <p:nvPicPr>
          <p:cNvPr id="27663" name="Picture 15" descr="FIL86"/>
          <p:cNvPicPr>
            <a:picLocks noChangeAspect="1" noChangeArrowheads="1"/>
          </p:cNvPicPr>
          <p:nvPr/>
        </p:nvPicPr>
        <p:blipFill>
          <a:blip r:embed="rId3" cstate="print"/>
          <a:srcRect/>
          <a:stretch>
            <a:fillRect/>
          </a:stretch>
        </p:blipFill>
        <p:spPr bwMode="auto">
          <a:xfrm>
            <a:off x="6643688" y="3427760"/>
            <a:ext cx="1528762" cy="792162"/>
          </a:xfrm>
          <a:prstGeom prst="rect">
            <a:avLst/>
          </a:prstGeom>
          <a:noFill/>
        </p:spPr>
      </p:pic>
      <p:pic>
        <p:nvPicPr>
          <p:cNvPr id="27664" name="Picture 16" descr="FIL62"/>
          <p:cNvPicPr>
            <a:picLocks noChangeAspect="1" noChangeArrowheads="1"/>
          </p:cNvPicPr>
          <p:nvPr/>
        </p:nvPicPr>
        <p:blipFill>
          <a:blip r:embed="rId4" cstate="print"/>
          <a:srcRect/>
          <a:stretch>
            <a:fillRect/>
          </a:stretch>
        </p:blipFill>
        <p:spPr bwMode="auto">
          <a:xfrm>
            <a:off x="4356100" y="4986685"/>
            <a:ext cx="1008063" cy="803275"/>
          </a:xfrm>
          <a:prstGeom prst="rect">
            <a:avLst/>
          </a:prstGeom>
          <a:noFill/>
        </p:spPr>
      </p:pic>
      <p:sp>
        <p:nvSpPr>
          <p:cNvPr id="27667" name="Rectangle 19"/>
          <p:cNvSpPr>
            <a:spLocks noChangeArrowheads="1"/>
          </p:cNvSpPr>
          <p:nvPr/>
        </p:nvSpPr>
        <p:spPr bwMode="auto">
          <a:xfrm>
            <a:off x="1042988" y="979835"/>
            <a:ext cx="3551237" cy="519112"/>
          </a:xfrm>
          <a:prstGeom prst="rect">
            <a:avLst/>
          </a:prstGeom>
          <a:noFill/>
          <a:ln w="9525">
            <a:noFill/>
            <a:miter lim="800000"/>
            <a:headEnd/>
            <a:tailEnd/>
          </a:ln>
          <a:effectLst/>
        </p:spPr>
        <p:txBody>
          <a:bodyPr wrap="none">
            <a:spAutoFit/>
          </a:bodyPr>
          <a:lstStyle/>
          <a:p>
            <a:r>
              <a:rPr lang="el-GR" sz="2800" b="1" dirty="0">
                <a:solidFill>
                  <a:srgbClr val="0000FF"/>
                </a:solidFill>
                <a:latin typeface="Comic Sans MS" pitchFamily="66" charset="0"/>
              </a:rPr>
              <a:t>Προβληματιστήκαμε,</a:t>
            </a:r>
          </a:p>
        </p:txBody>
      </p:sp>
      <p:sp>
        <p:nvSpPr>
          <p:cNvPr id="27669" name="Rectangle 21"/>
          <p:cNvSpPr>
            <a:spLocks noChangeArrowheads="1"/>
          </p:cNvSpPr>
          <p:nvPr/>
        </p:nvSpPr>
        <p:spPr bwMode="auto">
          <a:xfrm>
            <a:off x="971550" y="1829147"/>
            <a:ext cx="2197100" cy="519113"/>
          </a:xfrm>
          <a:prstGeom prst="rect">
            <a:avLst/>
          </a:prstGeom>
          <a:noFill/>
          <a:ln w="9525">
            <a:noFill/>
            <a:miter lim="800000"/>
            <a:headEnd/>
            <a:tailEnd/>
          </a:ln>
          <a:effectLst/>
        </p:spPr>
        <p:txBody>
          <a:bodyPr wrap="none">
            <a:spAutoFit/>
          </a:bodyPr>
          <a:lstStyle/>
          <a:p>
            <a:r>
              <a:rPr lang="el-GR" sz="2800" b="1" dirty="0">
                <a:solidFill>
                  <a:srgbClr val="FF0000"/>
                </a:solidFill>
                <a:latin typeface="Comic Sans MS" pitchFamily="66" charset="0"/>
              </a:rPr>
              <a:t>συζητήσαμε,</a:t>
            </a:r>
          </a:p>
        </p:txBody>
      </p:sp>
      <p:sp>
        <p:nvSpPr>
          <p:cNvPr id="27671" name="Rectangle 23"/>
          <p:cNvSpPr>
            <a:spLocks noChangeArrowheads="1"/>
          </p:cNvSpPr>
          <p:nvPr/>
        </p:nvSpPr>
        <p:spPr bwMode="auto">
          <a:xfrm>
            <a:off x="971550" y="2708622"/>
            <a:ext cx="2171700" cy="519113"/>
          </a:xfrm>
          <a:prstGeom prst="rect">
            <a:avLst/>
          </a:prstGeom>
          <a:noFill/>
          <a:ln w="9525">
            <a:noFill/>
            <a:miter lim="800000"/>
            <a:headEnd/>
            <a:tailEnd/>
          </a:ln>
          <a:effectLst/>
        </p:spPr>
        <p:txBody>
          <a:bodyPr wrap="none">
            <a:spAutoFit/>
          </a:bodyPr>
          <a:lstStyle/>
          <a:p>
            <a:r>
              <a:rPr lang="el-GR" sz="2800" b="1">
                <a:solidFill>
                  <a:srgbClr val="008000"/>
                </a:solidFill>
                <a:latin typeface="Comic Sans MS" pitchFamily="66" charset="0"/>
              </a:rPr>
              <a:t>ερευνήσαμε,</a:t>
            </a:r>
          </a:p>
        </p:txBody>
      </p:sp>
      <p:sp>
        <p:nvSpPr>
          <p:cNvPr id="27673" name="Rectangle 25"/>
          <p:cNvSpPr>
            <a:spLocks noChangeArrowheads="1"/>
          </p:cNvSpPr>
          <p:nvPr/>
        </p:nvSpPr>
        <p:spPr bwMode="auto">
          <a:xfrm>
            <a:off x="1042988" y="3570635"/>
            <a:ext cx="3381375" cy="519112"/>
          </a:xfrm>
          <a:prstGeom prst="rect">
            <a:avLst/>
          </a:prstGeom>
          <a:noFill/>
          <a:ln w="9525">
            <a:noFill/>
            <a:miter lim="800000"/>
            <a:headEnd/>
            <a:tailEnd/>
          </a:ln>
          <a:effectLst/>
        </p:spPr>
        <p:txBody>
          <a:bodyPr wrap="none">
            <a:spAutoFit/>
          </a:bodyPr>
          <a:lstStyle/>
          <a:p>
            <a:r>
              <a:rPr lang="el-GR" sz="2800" b="1">
                <a:solidFill>
                  <a:srgbClr val="6600FF"/>
                </a:solidFill>
                <a:latin typeface="Comic Sans MS" pitchFamily="66" charset="0"/>
              </a:rPr>
              <a:t>δουλέψαμε με κέφι,</a:t>
            </a:r>
          </a:p>
        </p:txBody>
      </p:sp>
      <p:sp>
        <p:nvSpPr>
          <p:cNvPr id="27675" name="Rectangle 27"/>
          <p:cNvSpPr>
            <a:spLocks noChangeArrowheads="1"/>
          </p:cNvSpPr>
          <p:nvPr/>
        </p:nvSpPr>
        <p:spPr bwMode="auto">
          <a:xfrm>
            <a:off x="1116013" y="4364385"/>
            <a:ext cx="2938462" cy="519112"/>
          </a:xfrm>
          <a:prstGeom prst="rect">
            <a:avLst/>
          </a:prstGeom>
          <a:noFill/>
          <a:ln w="9525">
            <a:noFill/>
            <a:miter lim="800000"/>
            <a:headEnd/>
            <a:tailEnd/>
          </a:ln>
          <a:effectLst/>
        </p:spPr>
        <p:txBody>
          <a:bodyPr wrap="none">
            <a:spAutoFit/>
          </a:bodyPr>
          <a:lstStyle/>
          <a:p>
            <a:r>
              <a:rPr lang="el-GR" sz="2800" b="1">
                <a:solidFill>
                  <a:srgbClr val="660033"/>
                </a:solidFill>
                <a:latin typeface="Comic Sans MS" pitchFamily="66" charset="0"/>
              </a:rPr>
              <a:t>συνεργαστήκαμε,</a:t>
            </a:r>
          </a:p>
        </p:txBody>
      </p:sp>
      <p:pic>
        <p:nvPicPr>
          <p:cNvPr id="27676" name="Picture 28" descr="παιδιά"/>
          <p:cNvPicPr>
            <a:picLocks noChangeAspect="1" noChangeArrowheads="1"/>
          </p:cNvPicPr>
          <p:nvPr/>
        </p:nvPicPr>
        <p:blipFill>
          <a:blip r:embed="rId5" cstate="print">
            <a:lum bright="6000"/>
          </a:blip>
          <a:srcRect/>
          <a:stretch>
            <a:fillRect/>
          </a:stretch>
        </p:blipFill>
        <p:spPr bwMode="auto">
          <a:xfrm>
            <a:off x="4427538" y="1659285"/>
            <a:ext cx="1439862" cy="841375"/>
          </a:xfrm>
          <a:prstGeom prst="rect">
            <a:avLst/>
          </a:prstGeom>
          <a:noFill/>
        </p:spPr>
      </p:pic>
      <p:pic>
        <p:nvPicPr>
          <p:cNvPr id="27677" name="Picture 29" descr="Εικόνα1"/>
          <p:cNvPicPr>
            <a:picLocks noChangeAspect="1" noChangeArrowheads="1" noCrop="1"/>
          </p:cNvPicPr>
          <p:nvPr/>
        </p:nvPicPr>
        <p:blipFill>
          <a:blip r:embed="rId6" cstate="print"/>
          <a:srcRect/>
          <a:stretch>
            <a:fillRect/>
          </a:stretch>
        </p:blipFill>
        <p:spPr bwMode="auto">
          <a:xfrm>
            <a:off x="6227763" y="2492722"/>
            <a:ext cx="936625" cy="857250"/>
          </a:xfrm>
          <a:prstGeom prst="rect">
            <a:avLst/>
          </a:prstGeom>
          <a:noFill/>
        </p:spPr>
      </p:pic>
      <p:cxnSp>
        <p:nvCxnSpPr>
          <p:cNvPr id="27678" name="AutoShape 30"/>
          <p:cNvCxnSpPr>
            <a:cxnSpLocks noChangeShapeType="1"/>
            <a:stCxn id="27667" idx="3"/>
          </p:cNvCxnSpPr>
          <p:nvPr/>
        </p:nvCxnSpPr>
        <p:spPr bwMode="auto">
          <a:xfrm flipV="1">
            <a:off x="4594225" y="1195735"/>
            <a:ext cx="2932113" cy="44450"/>
          </a:xfrm>
          <a:prstGeom prst="straightConnector1">
            <a:avLst/>
          </a:prstGeom>
          <a:noFill/>
          <a:ln w="28575">
            <a:solidFill>
              <a:srgbClr val="0000FF"/>
            </a:solidFill>
            <a:round/>
            <a:headEnd/>
            <a:tailEnd type="triangle" w="med" len="med"/>
          </a:ln>
          <a:effectLst/>
        </p:spPr>
      </p:cxnSp>
      <p:cxnSp>
        <p:nvCxnSpPr>
          <p:cNvPr id="27679" name="AutoShape 31"/>
          <p:cNvCxnSpPr>
            <a:cxnSpLocks noChangeShapeType="1"/>
            <a:stCxn id="27669" idx="3"/>
          </p:cNvCxnSpPr>
          <p:nvPr/>
        </p:nvCxnSpPr>
        <p:spPr bwMode="auto">
          <a:xfrm flipV="1">
            <a:off x="3168650" y="2079972"/>
            <a:ext cx="1258888" cy="9525"/>
          </a:xfrm>
          <a:prstGeom prst="straightConnector1">
            <a:avLst/>
          </a:prstGeom>
          <a:noFill/>
          <a:ln w="28575">
            <a:solidFill>
              <a:srgbClr val="FF0000"/>
            </a:solidFill>
            <a:round/>
            <a:headEnd/>
            <a:tailEnd type="triangle" w="med" len="med"/>
          </a:ln>
          <a:effectLst/>
        </p:spPr>
      </p:cxnSp>
      <p:cxnSp>
        <p:nvCxnSpPr>
          <p:cNvPr id="27680" name="AutoShape 32"/>
          <p:cNvCxnSpPr>
            <a:cxnSpLocks noChangeShapeType="1"/>
            <a:stCxn id="27671" idx="3"/>
          </p:cNvCxnSpPr>
          <p:nvPr/>
        </p:nvCxnSpPr>
        <p:spPr bwMode="auto">
          <a:xfrm flipV="1">
            <a:off x="3143250" y="2921347"/>
            <a:ext cx="3084513" cy="47625"/>
          </a:xfrm>
          <a:prstGeom prst="straightConnector1">
            <a:avLst/>
          </a:prstGeom>
          <a:noFill/>
          <a:ln w="28575">
            <a:solidFill>
              <a:srgbClr val="009900"/>
            </a:solidFill>
            <a:round/>
            <a:headEnd/>
            <a:tailEnd type="triangle" w="med" len="med"/>
          </a:ln>
          <a:effectLst/>
        </p:spPr>
      </p:cxnSp>
      <p:cxnSp>
        <p:nvCxnSpPr>
          <p:cNvPr id="27681" name="AutoShape 33"/>
          <p:cNvCxnSpPr>
            <a:cxnSpLocks noChangeShapeType="1"/>
            <a:stCxn id="27673" idx="3"/>
          </p:cNvCxnSpPr>
          <p:nvPr/>
        </p:nvCxnSpPr>
        <p:spPr bwMode="auto">
          <a:xfrm flipV="1">
            <a:off x="4424363" y="3824635"/>
            <a:ext cx="2219325" cy="6350"/>
          </a:xfrm>
          <a:prstGeom prst="straightConnector1">
            <a:avLst/>
          </a:prstGeom>
          <a:noFill/>
          <a:ln w="28575">
            <a:solidFill>
              <a:srgbClr val="6600FF"/>
            </a:solidFill>
            <a:round/>
            <a:headEnd/>
            <a:tailEnd type="triangle" w="med" len="med"/>
          </a:ln>
          <a:effectLst/>
        </p:spPr>
      </p:cxnSp>
      <p:cxnSp>
        <p:nvCxnSpPr>
          <p:cNvPr id="27682" name="AutoShape 34"/>
          <p:cNvCxnSpPr>
            <a:cxnSpLocks noChangeShapeType="1"/>
            <a:stCxn id="27675" idx="3"/>
          </p:cNvCxnSpPr>
          <p:nvPr/>
        </p:nvCxnSpPr>
        <p:spPr bwMode="auto">
          <a:xfrm flipV="1">
            <a:off x="4054475" y="4589810"/>
            <a:ext cx="1631950" cy="34925"/>
          </a:xfrm>
          <a:prstGeom prst="straightConnector1">
            <a:avLst/>
          </a:prstGeom>
          <a:noFill/>
          <a:ln w="28575">
            <a:solidFill>
              <a:srgbClr val="660033"/>
            </a:solidFill>
            <a:round/>
            <a:headEnd/>
            <a:tailEnd type="triangle" w="med" len="med"/>
          </a:ln>
          <a:effectLst/>
        </p:spPr>
      </p:cxnSp>
      <p:cxnSp>
        <p:nvCxnSpPr>
          <p:cNvPr id="27683" name="AutoShape 35"/>
          <p:cNvCxnSpPr>
            <a:cxnSpLocks noChangeShapeType="1"/>
            <a:stCxn id="27659" idx="3"/>
          </p:cNvCxnSpPr>
          <p:nvPr/>
        </p:nvCxnSpPr>
        <p:spPr bwMode="auto">
          <a:xfrm flipV="1">
            <a:off x="2987675" y="5388322"/>
            <a:ext cx="1368425" cy="20638"/>
          </a:xfrm>
          <a:prstGeom prst="straightConnector1">
            <a:avLst/>
          </a:prstGeom>
          <a:noFill/>
          <a:ln w="28575">
            <a:solidFill>
              <a:schemeClr val="tx1"/>
            </a:solidFill>
            <a:round/>
            <a:headEnd/>
            <a:tailEnd type="triangle" w="med" len="med"/>
          </a:ln>
          <a:effectLst/>
        </p:spPr>
      </p:cxnSp>
      <p:pic>
        <p:nvPicPr>
          <p:cNvPr id="27685" name="Picture 37" descr="τομ &amp; τζερι"/>
          <p:cNvPicPr>
            <a:picLocks noChangeAspect="1" noChangeArrowheads="1" noCrop="1"/>
          </p:cNvPicPr>
          <p:nvPr/>
        </p:nvPicPr>
        <p:blipFill>
          <a:blip r:embed="rId7" cstate="print"/>
          <a:srcRect/>
          <a:stretch>
            <a:fillRect/>
          </a:stretch>
        </p:blipFill>
        <p:spPr bwMode="auto">
          <a:xfrm>
            <a:off x="5686425" y="4094510"/>
            <a:ext cx="1333500" cy="990600"/>
          </a:xfrm>
          <a:prstGeom prst="rect">
            <a:avLst/>
          </a:prstGeom>
          <a:noFill/>
        </p:spPr>
      </p:pic>
      <p:pic>
        <p:nvPicPr>
          <p:cNvPr id="27686" name="Picture 38" descr="ΤΖΕΡΙ"/>
          <p:cNvPicPr>
            <a:picLocks noChangeAspect="1" noChangeArrowheads="1"/>
          </p:cNvPicPr>
          <p:nvPr/>
        </p:nvPicPr>
        <p:blipFill>
          <a:blip r:embed="rId8" cstate="print"/>
          <a:srcRect/>
          <a:stretch>
            <a:fillRect/>
          </a:stretch>
        </p:blipFill>
        <p:spPr bwMode="auto">
          <a:xfrm flipH="1">
            <a:off x="7380288" y="5012085"/>
            <a:ext cx="1079500" cy="865187"/>
          </a:xfrm>
          <a:prstGeom prst="rect">
            <a:avLst/>
          </a:prstGeom>
          <a:noFill/>
        </p:spPr>
      </p:pic>
    </p:spTree>
    <p:extLst>
      <p:ext uri="{BB962C8B-B14F-4D97-AF65-F5344CB8AC3E}">
        <p14:creationId xmlns:p14="http://schemas.microsoft.com/office/powerpoint/2010/main" xmlns="" val="1483388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67"/>
                                        </p:tgtEl>
                                        <p:attrNameLst>
                                          <p:attrName>style.visibility</p:attrName>
                                        </p:attrNameLst>
                                      </p:cBhvr>
                                      <p:to>
                                        <p:strVal val="visible"/>
                                      </p:to>
                                    </p:set>
                                    <p:animEffect transition="in" filter="wipe(left)">
                                      <p:cBhvr>
                                        <p:cTn id="7" dur="500"/>
                                        <p:tgtEl>
                                          <p:spTgt spid="2766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678"/>
                                        </p:tgtEl>
                                        <p:attrNameLst>
                                          <p:attrName>style.visibility</p:attrName>
                                        </p:attrNameLst>
                                      </p:cBhvr>
                                      <p:to>
                                        <p:strVal val="visible"/>
                                      </p:to>
                                    </p:set>
                                    <p:animEffect transition="in" filter="wipe(left)">
                                      <p:cBhvr>
                                        <p:cTn id="11" dur="500"/>
                                        <p:tgtEl>
                                          <p:spTgt spid="2767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661"/>
                                        </p:tgtEl>
                                        <p:attrNameLst>
                                          <p:attrName>style.visibility</p:attrName>
                                        </p:attrNameLst>
                                      </p:cBhvr>
                                      <p:to>
                                        <p:strVal val="visible"/>
                                      </p:to>
                                    </p:set>
                                    <p:animEffect transition="in" filter="wipe(left)">
                                      <p:cBhvr>
                                        <p:cTn id="15" dur="500"/>
                                        <p:tgtEl>
                                          <p:spTgt spid="2766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7669"/>
                                        </p:tgtEl>
                                        <p:attrNameLst>
                                          <p:attrName>style.visibility</p:attrName>
                                        </p:attrNameLst>
                                      </p:cBhvr>
                                      <p:to>
                                        <p:strVal val="visible"/>
                                      </p:to>
                                    </p:set>
                                    <p:animEffect transition="in" filter="wipe(left)">
                                      <p:cBhvr>
                                        <p:cTn id="20" dur="500"/>
                                        <p:tgtEl>
                                          <p:spTgt spid="2766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7679"/>
                                        </p:tgtEl>
                                        <p:attrNameLst>
                                          <p:attrName>style.visibility</p:attrName>
                                        </p:attrNameLst>
                                      </p:cBhvr>
                                      <p:to>
                                        <p:strVal val="visible"/>
                                      </p:to>
                                    </p:set>
                                    <p:animEffect transition="in" filter="wipe(left)">
                                      <p:cBhvr>
                                        <p:cTn id="24" dur="500"/>
                                        <p:tgtEl>
                                          <p:spTgt spid="27679"/>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7676"/>
                                        </p:tgtEl>
                                        <p:attrNameLst>
                                          <p:attrName>style.visibility</p:attrName>
                                        </p:attrNameLst>
                                      </p:cBhvr>
                                      <p:to>
                                        <p:strVal val="visible"/>
                                      </p:to>
                                    </p:set>
                                    <p:animEffect transition="in" filter="wipe(left)">
                                      <p:cBhvr>
                                        <p:cTn id="28" dur="500"/>
                                        <p:tgtEl>
                                          <p:spTgt spid="2767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671"/>
                                        </p:tgtEl>
                                        <p:attrNameLst>
                                          <p:attrName>style.visibility</p:attrName>
                                        </p:attrNameLst>
                                      </p:cBhvr>
                                      <p:to>
                                        <p:strVal val="visible"/>
                                      </p:to>
                                    </p:set>
                                    <p:animEffect transition="in" filter="wipe(left)">
                                      <p:cBhvr>
                                        <p:cTn id="33" dur="500"/>
                                        <p:tgtEl>
                                          <p:spTgt spid="27671"/>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7680"/>
                                        </p:tgtEl>
                                        <p:attrNameLst>
                                          <p:attrName>style.visibility</p:attrName>
                                        </p:attrNameLst>
                                      </p:cBhvr>
                                      <p:to>
                                        <p:strVal val="visible"/>
                                      </p:to>
                                    </p:set>
                                    <p:animEffect transition="in" filter="wipe(left)">
                                      <p:cBhvr>
                                        <p:cTn id="37" dur="500"/>
                                        <p:tgtEl>
                                          <p:spTgt spid="27680"/>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27677"/>
                                        </p:tgtEl>
                                        <p:attrNameLst>
                                          <p:attrName>style.visibility</p:attrName>
                                        </p:attrNameLst>
                                      </p:cBhvr>
                                      <p:to>
                                        <p:strVal val="visible"/>
                                      </p:to>
                                    </p:set>
                                    <p:animEffect transition="in" filter="wipe(left)">
                                      <p:cBhvr>
                                        <p:cTn id="41" dur="500"/>
                                        <p:tgtEl>
                                          <p:spTgt spid="2767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7673"/>
                                        </p:tgtEl>
                                        <p:attrNameLst>
                                          <p:attrName>style.visibility</p:attrName>
                                        </p:attrNameLst>
                                      </p:cBhvr>
                                      <p:to>
                                        <p:strVal val="visible"/>
                                      </p:to>
                                    </p:set>
                                    <p:animEffect transition="in" filter="wipe(left)">
                                      <p:cBhvr>
                                        <p:cTn id="46" dur="500"/>
                                        <p:tgtEl>
                                          <p:spTgt spid="27673"/>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27681"/>
                                        </p:tgtEl>
                                        <p:attrNameLst>
                                          <p:attrName>style.visibility</p:attrName>
                                        </p:attrNameLst>
                                      </p:cBhvr>
                                      <p:to>
                                        <p:strVal val="visible"/>
                                      </p:to>
                                    </p:set>
                                    <p:animEffect transition="in" filter="wipe(left)">
                                      <p:cBhvr>
                                        <p:cTn id="50" dur="500"/>
                                        <p:tgtEl>
                                          <p:spTgt spid="27681"/>
                                        </p:tgtEl>
                                      </p:cBhvr>
                                    </p:animEffect>
                                  </p:childTnLst>
                                </p:cTn>
                              </p:par>
                            </p:childTnLst>
                          </p:cTn>
                        </p:par>
                        <p:par>
                          <p:cTn id="51" fill="hold">
                            <p:stCondLst>
                              <p:cond delay="1000"/>
                            </p:stCondLst>
                            <p:childTnLst>
                              <p:par>
                                <p:cTn id="52" presetID="19" presetClass="entr" presetSubtype="10" repeatCount="2000" fill="hold" nodeType="afterEffect">
                                  <p:stCondLst>
                                    <p:cond delay="0"/>
                                  </p:stCondLst>
                                  <p:childTnLst>
                                    <p:set>
                                      <p:cBhvr>
                                        <p:cTn id="53" dur="1" fill="hold">
                                          <p:stCondLst>
                                            <p:cond delay="0"/>
                                          </p:stCondLst>
                                        </p:cTn>
                                        <p:tgtEl>
                                          <p:spTgt spid="27663"/>
                                        </p:tgtEl>
                                        <p:attrNameLst>
                                          <p:attrName>style.visibility</p:attrName>
                                        </p:attrNameLst>
                                      </p:cBhvr>
                                      <p:to>
                                        <p:strVal val="visible"/>
                                      </p:to>
                                    </p:set>
                                    <p:anim calcmode="lin" valueType="num">
                                      <p:cBhvr>
                                        <p:cTn id="54" dur="500" fill="hold"/>
                                        <p:tgtEl>
                                          <p:spTgt spid="27663"/>
                                        </p:tgtEl>
                                        <p:attrNameLst>
                                          <p:attrName>ppt_w</p:attrName>
                                        </p:attrNameLst>
                                      </p:cBhvr>
                                      <p:tavLst>
                                        <p:tav tm="0" fmla="#ppt_w*sin(2.5*pi*$)">
                                          <p:val>
                                            <p:fltVal val="0"/>
                                          </p:val>
                                        </p:tav>
                                        <p:tav tm="100000">
                                          <p:val>
                                            <p:fltVal val="1"/>
                                          </p:val>
                                        </p:tav>
                                      </p:tavLst>
                                    </p:anim>
                                    <p:anim calcmode="lin" valueType="num">
                                      <p:cBhvr>
                                        <p:cTn id="55" dur="500" fill="hold"/>
                                        <p:tgtEl>
                                          <p:spTgt spid="27663"/>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7675"/>
                                        </p:tgtEl>
                                        <p:attrNameLst>
                                          <p:attrName>style.visibility</p:attrName>
                                        </p:attrNameLst>
                                      </p:cBhvr>
                                      <p:to>
                                        <p:strVal val="visible"/>
                                      </p:to>
                                    </p:set>
                                    <p:animEffect transition="in" filter="wipe(left)">
                                      <p:cBhvr>
                                        <p:cTn id="60" dur="500"/>
                                        <p:tgtEl>
                                          <p:spTgt spid="27675"/>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27682"/>
                                        </p:tgtEl>
                                        <p:attrNameLst>
                                          <p:attrName>style.visibility</p:attrName>
                                        </p:attrNameLst>
                                      </p:cBhvr>
                                      <p:to>
                                        <p:strVal val="visible"/>
                                      </p:to>
                                    </p:set>
                                    <p:animEffect transition="in" filter="wipe(left)">
                                      <p:cBhvr>
                                        <p:cTn id="64" dur="500"/>
                                        <p:tgtEl>
                                          <p:spTgt spid="27682"/>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27685"/>
                                        </p:tgtEl>
                                        <p:attrNameLst>
                                          <p:attrName>style.visibility</p:attrName>
                                        </p:attrNameLst>
                                      </p:cBhvr>
                                      <p:to>
                                        <p:strVal val="visible"/>
                                      </p:to>
                                    </p:set>
                                    <p:animEffect transition="in" filter="wipe(left)">
                                      <p:cBhvr>
                                        <p:cTn id="68" dur="500"/>
                                        <p:tgtEl>
                                          <p:spTgt spid="2768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7659"/>
                                        </p:tgtEl>
                                        <p:attrNameLst>
                                          <p:attrName>style.visibility</p:attrName>
                                        </p:attrNameLst>
                                      </p:cBhvr>
                                      <p:to>
                                        <p:strVal val="visible"/>
                                      </p:to>
                                    </p:set>
                                    <p:animEffect transition="in" filter="wipe(left)">
                                      <p:cBhvr>
                                        <p:cTn id="73" dur="500"/>
                                        <p:tgtEl>
                                          <p:spTgt spid="27659"/>
                                        </p:tgtEl>
                                      </p:cBhvr>
                                    </p:animEffec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27683"/>
                                        </p:tgtEl>
                                        <p:attrNameLst>
                                          <p:attrName>style.visibility</p:attrName>
                                        </p:attrNameLst>
                                      </p:cBhvr>
                                      <p:to>
                                        <p:strVal val="visible"/>
                                      </p:to>
                                    </p:set>
                                    <p:animEffect transition="in" filter="wipe(left)">
                                      <p:cBhvr>
                                        <p:cTn id="77" dur="500"/>
                                        <p:tgtEl>
                                          <p:spTgt spid="27683"/>
                                        </p:tgtEl>
                                      </p:cBhvr>
                                    </p:animEffect>
                                  </p:childTnLst>
                                </p:cTn>
                              </p:par>
                            </p:childTnLst>
                          </p:cTn>
                        </p:par>
                        <p:par>
                          <p:cTn id="78" fill="hold">
                            <p:stCondLst>
                              <p:cond delay="1000"/>
                            </p:stCondLst>
                            <p:childTnLst>
                              <p:par>
                                <p:cTn id="79" presetID="49" presetClass="entr" presetSubtype="0" decel="100000" fill="hold" nodeType="afterEffect">
                                  <p:stCondLst>
                                    <p:cond delay="0"/>
                                  </p:stCondLst>
                                  <p:childTnLst>
                                    <p:set>
                                      <p:cBhvr>
                                        <p:cTn id="80" dur="1" fill="hold">
                                          <p:stCondLst>
                                            <p:cond delay="0"/>
                                          </p:stCondLst>
                                        </p:cTn>
                                        <p:tgtEl>
                                          <p:spTgt spid="27664"/>
                                        </p:tgtEl>
                                        <p:attrNameLst>
                                          <p:attrName>style.visibility</p:attrName>
                                        </p:attrNameLst>
                                      </p:cBhvr>
                                      <p:to>
                                        <p:strVal val="visible"/>
                                      </p:to>
                                    </p:set>
                                    <p:anim calcmode="lin" valueType="num">
                                      <p:cBhvr>
                                        <p:cTn id="81" dur="500" fill="hold"/>
                                        <p:tgtEl>
                                          <p:spTgt spid="27664"/>
                                        </p:tgtEl>
                                        <p:attrNameLst>
                                          <p:attrName>ppt_w</p:attrName>
                                        </p:attrNameLst>
                                      </p:cBhvr>
                                      <p:tavLst>
                                        <p:tav tm="0">
                                          <p:val>
                                            <p:fltVal val="0"/>
                                          </p:val>
                                        </p:tav>
                                        <p:tav tm="100000">
                                          <p:val>
                                            <p:strVal val="#ppt_w"/>
                                          </p:val>
                                        </p:tav>
                                      </p:tavLst>
                                    </p:anim>
                                    <p:anim calcmode="lin" valueType="num">
                                      <p:cBhvr>
                                        <p:cTn id="82" dur="500" fill="hold"/>
                                        <p:tgtEl>
                                          <p:spTgt spid="27664"/>
                                        </p:tgtEl>
                                        <p:attrNameLst>
                                          <p:attrName>ppt_h</p:attrName>
                                        </p:attrNameLst>
                                      </p:cBhvr>
                                      <p:tavLst>
                                        <p:tav tm="0">
                                          <p:val>
                                            <p:fltVal val="0"/>
                                          </p:val>
                                        </p:tav>
                                        <p:tav tm="100000">
                                          <p:val>
                                            <p:strVal val="#ppt_h"/>
                                          </p:val>
                                        </p:tav>
                                      </p:tavLst>
                                    </p:anim>
                                    <p:anim calcmode="lin" valueType="num">
                                      <p:cBhvr>
                                        <p:cTn id="83" dur="500" fill="hold"/>
                                        <p:tgtEl>
                                          <p:spTgt spid="27664"/>
                                        </p:tgtEl>
                                        <p:attrNameLst>
                                          <p:attrName>style.rotation</p:attrName>
                                        </p:attrNameLst>
                                      </p:cBhvr>
                                      <p:tavLst>
                                        <p:tav tm="0">
                                          <p:val>
                                            <p:fltVal val="360"/>
                                          </p:val>
                                        </p:tav>
                                        <p:tav tm="100000">
                                          <p:val>
                                            <p:fltVal val="0"/>
                                          </p:val>
                                        </p:tav>
                                      </p:tavLst>
                                    </p:anim>
                                    <p:animEffect transition="in" filter="fade">
                                      <p:cBhvr>
                                        <p:cTn id="84" dur="500"/>
                                        <p:tgtEl>
                                          <p:spTgt spid="27664"/>
                                        </p:tgtEl>
                                      </p:cBhvr>
                                    </p:animEffect>
                                  </p:childTnLst>
                                </p:cTn>
                              </p:par>
                            </p:childTnLst>
                          </p:cTn>
                        </p:par>
                        <p:par>
                          <p:cTn id="85" fill="hold">
                            <p:stCondLst>
                              <p:cond delay="1500"/>
                            </p:stCondLst>
                            <p:childTnLst>
                              <p:par>
                                <p:cTn id="86" presetID="29" presetClass="entr" presetSubtype="0" fill="hold" nodeType="afterEffect">
                                  <p:stCondLst>
                                    <p:cond delay="0"/>
                                  </p:stCondLst>
                                  <p:childTnLst>
                                    <p:set>
                                      <p:cBhvr>
                                        <p:cTn id="87" dur="1" fill="hold">
                                          <p:stCondLst>
                                            <p:cond delay="0"/>
                                          </p:stCondLst>
                                        </p:cTn>
                                        <p:tgtEl>
                                          <p:spTgt spid="27686"/>
                                        </p:tgtEl>
                                        <p:attrNameLst>
                                          <p:attrName>style.visibility</p:attrName>
                                        </p:attrNameLst>
                                      </p:cBhvr>
                                      <p:to>
                                        <p:strVal val="visible"/>
                                      </p:to>
                                    </p:set>
                                    <p:anim calcmode="lin" valueType="num">
                                      <p:cBhvr>
                                        <p:cTn id="88" dur="1000" fill="hold"/>
                                        <p:tgtEl>
                                          <p:spTgt spid="27686"/>
                                        </p:tgtEl>
                                        <p:attrNameLst>
                                          <p:attrName>ppt_x</p:attrName>
                                        </p:attrNameLst>
                                      </p:cBhvr>
                                      <p:tavLst>
                                        <p:tav tm="0">
                                          <p:val>
                                            <p:strVal val="#ppt_x-.2"/>
                                          </p:val>
                                        </p:tav>
                                        <p:tav tm="100000">
                                          <p:val>
                                            <p:strVal val="#ppt_x"/>
                                          </p:val>
                                        </p:tav>
                                      </p:tavLst>
                                    </p:anim>
                                    <p:anim calcmode="lin" valueType="num">
                                      <p:cBhvr>
                                        <p:cTn id="89" dur="1000" fill="hold"/>
                                        <p:tgtEl>
                                          <p:spTgt spid="27686"/>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7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7" grpId="0"/>
      <p:bldP spid="27669" grpId="0"/>
      <p:bldP spid="27671" grpId="0"/>
      <p:bldP spid="27673" grpId="0"/>
      <p:bldP spid="276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encrypted-tbn0.gstatic.com/images?q=tbn:ANd9GcRJLIrb-Old1Q_ObTYv5lzII_Q5-pmQY6SH3wFxKjfKY8cU9EsR"/>
          <p:cNvPicPr>
            <a:picLocks noChangeAspect="1" noChangeArrowheads="1"/>
          </p:cNvPicPr>
          <p:nvPr/>
        </p:nvPicPr>
        <p:blipFill>
          <a:blip r:embed="rId2" cstate="print"/>
          <a:srcRect/>
          <a:stretch>
            <a:fillRect/>
          </a:stretch>
        </p:blipFill>
        <p:spPr bwMode="auto">
          <a:xfrm>
            <a:off x="571472" y="400743"/>
            <a:ext cx="8143932" cy="61000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 to="" calcmode="lin" valueType="num">
                                      <p:cBhvr>
                                        <p:cTn id="7" dur="1" fill="hold"/>
                                        <p:tgtEl>
                                          <p:spTgt spid="389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53536"/>
            <a:ext cx="8229600" cy="1375264"/>
          </a:xfrm>
        </p:spPr>
        <p:txBody>
          <a:bodyPr>
            <a:normAutofit/>
          </a:bodyPr>
          <a:lstStyle/>
          <a:p>
            <a:r>
              <a:rPr lang="el-GR" sz="3200" dirty="0" smtClean="0">
                <a:solidFill>
                  <a:schemeClr val="accent3">
                    <a:lumMod val="75000"/>
                  </a:schemeClr>
                </a:solidFill>
                <a:latin typeface="Comic Sans MS" panose="030F0702030302020204" pitchFamily="66" charset="0"/>
              </a:rPr>
              <a:t>Ενημερωθήκαμε από την καθηγήτριά μας για το θέμα και το σκοπό της έρευνάς μας </a:t>
            </a:r>
            <a:endParaRPr lang="el-GR" sz="3200" dirty="0">
              <a:solidFill>
                <a:schemeClr val="accent3">
                  <a:lumMod val="75000"/>
                </a:schemeClr>
              </a:solidFill>
              <a:latin typeface="Comic Sans MS" panose="030F0702030302020204" pitchFamily="66" charset="0"/>
            </a:endParaRPr>
          </a:p>
        </p:txBody>
      </p:sp>
      <p:sp>
        <p:nvSpPr>
          <p:cNvPr id="3" name="Θέση περιεχομένου 2"/>
          <p:cNvSpPr>
            <a:spLocks noGrp="1"/>
          </p:cNvSpPr>
          <p:nvPr>
            <p:ph idx="1"/>
          </p:nvPr>
        </p:nvSpPr>
        <p:spPr>
          <a:xfrm>
            <a:off x="457200" y="2132855"/>
            <a:ext cx="8229600" cy="4039661"/>
          </a:xfrm>
        </p:spPr>
        <p:txBody>
          <a:bodyPr/>
          <a:lstStyle/>
          <a:p>
            <a:r>
              <a:rPr lang="el-GR" sz="2800" dirty="0">
                <a:solidFill>
                  <a:schemeClr val="accent5"/>
                </a:solidFill>
                <a:effectLst>
                  <a:outerShdw blurRad="38100" dist="38100" dir="2700000" algn="tl">
                    <a:srgbClr val="000000">
                      <a:alpha val="43137"/>
                    </a:srgbClr>
                  </a:outerShdw>
                </a:effectLst>
                <a:latin typeface="Comic Sans MS" panose="030F0702030302020204" pitchFamily="66" charset="0"/>
              </a:rPr>
              <a:t>Βασικός</a:t>
            </a:r>
            <a:r>
              <a:rPr lang="el-GR" sz="2800" b="1" dirty="0">
                <a:solidFill>
                  <a:schemeClr val="accent5"/>
                </a:solidFill>
                <a:effectLst>
                  <a:outerShdw blurRad="38100" dist="38100" dir="2700000" algn="tl">
                    <a:srgbClr val="000000">
                      <a:alpha val="43137"/>
                    </a:srgbClr>
                  </a:outerShdw>
                </a:effectLst>
                <a:latin typeface="Comic Sans MS" panose="030F0702030302020204" pitchFamily="66" charset="0"/>
              </a:rPr>
              <a:t> </a:t>
            </a:r>
            <a:r>
              <a:rPr lang="el-GR" sz="2800" dirty="0">
                <a:solidFill>
                  <a:schemeClr val="accent5"/>
                </a:solidFill>
                <a:effectLst>
                  <a:outerShdw blurRad="38100" dist="38100" dir="2700000" algn="tl">
                    <a:srgbClr val="000000">
                      <a:alpha val="43137"/>
                    </a:srgbClr>
                  </a:outerShdw>
                </a:effectLst>
                <a:latin typeface="Comic Sans MS" panose="030F0702030302020204" pitchFamily="66" charset="0"/>
              </a:rPr>
              <a:t>σκοπός της έρευνας είναι η ενημέρωση η ευαισθητοποίηση αλλά και η ενεργοποίηση των μαθητών απέναντι στην οικολογική κρίση που περνά ο πλανήτης μας αλλά και στην οικονομική κρίση που περνάει η χώρα.</a:t>
            </a:r>
          </a:p>
          <a:p>
            <a:endParaRPr lang="el-GR" dirty="0"/>
          </a:p>
        </p:txBody>
      </p:sp>
    </p:spTree>
    <p:extLst>
      <p:ext uri="{BB962C8B-B14F-4D97-AF65-F5344CB8AC3E}">
        <p14:creationId xmlns:p14="http://schemas.microsoft.com/office/powerpoint/2010/main" xmlns="" val="3258245063"/>
      </p:ext>
    </p:extLst>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900113" y="620713"/>
            <a:ext cx="6545382" cy="830997"/>
          </a:xfrm>
          <a:prstGeom prst="rect">
            <a:avLst/>
          </a:prstGeom>
          <a:noFill/>
          <a:ln w="9525">
            <a:noFill/>
            <a:miter lim="800000"/>
            <a:headEnd/>
            <a:tailEnd/>
          </a:ln>
        </p:spPr>
        <p:txBody>
          <a:bodyPr wrap="none">
            <a:spAutoFit/>
          </a:bodyPr>
          <a:lstStyle/>
          <a:p>
            <a:pPr algn="l"/>
            <a:r>
              <a:rPr lang="el-GR" sz="2400" i="1" dirty="0">
                <a:latin typeface="Comic Sans MS" pitchFamily="66" charset="0"/>
              </a:rPr>
              <a:t>Βρήκαμε πληροφορίες και ορισμούς για </a:t>
            </a:r>
          </a:p>
          <a:p>
            <a:pPr algn="l"/>
            <a:r>
              <a:rPr lang="el-GR" sz="2400" i="1" u="sng" dirty="0">
                <a:latin typeface="Comic Sans MS" pitchFamily="66" charset="0"/>
              </a:rPr>
              <a:t>όσες έννοιες σχετικές με το θέμα σκεφτήκαμε.</a:t>
            </a:r>
          </a:p>
        </p:txBody>
      </p:sp>
      <p:grpSp>
        <p:nvGrpSpPr>
          <p:cNvPr id="2" name="Group 24"/>
          <p:cNvGrpSpPr>
            <a:grpSpLocks/>
          </p:cNvGrpSpPr>
          <p:nvPr/>
        </p:nvGrpSpPr>
        <p:grpSpPr bwMode="auto">
          <a:xfrm>
            <a:off x="2411413" y="1484313"/>
            <a:ext cx="2808287" cy="1223962"/>
            <a:chOff x="1383" y="1207"/>
            <a:chExt cx="1769" cy="817"/>
          </a:xfrm>
        </p:grpSpPr>
        <p:pic>
          <p:nvPicPr>
            <p:cNvPr id="4101" name="9 - Έλλειψη"/>
            <p:cNvPicPr>
              <a:picLocks noChangeArrowheads="1"/>
            </p:cNvPicPr>
            <p:nvPr/>
          </p:nvPicPr>
          <p:blipFill>
            <a:blip r:embed="rId2" cstate="print"/>
            <a:srcRect/>
            <a:stretch>
              <a:fillRect/>
            </a:stretch>
          </p:blipFill>
          <p:spPr bwMode="auto">
            <a:xfrm>
              <a:off x="1384" y="1207"/>
              <a:ext cx="1723" cy="817"/>
            </a:xfrm>
            <a:prstGeom prst="rect">
              <a:avLst/>
            </a:prstGeom>
            <a:solidFill>
              <a:srgbClr val="FFFFFF">
                <a:alpha val="10001"/>
              </a:srgbClr>
            </a:solidFill>
            <a:ln w="9525">
              <a:noFill/>
              <a:miter lim="800000"/>
              <a:headEnd/>
              <a:tailEnd/>
            </a:ln>
          </p:spPr>
        </p:pic>
        <p:sp>
          <p:nvSpPr>
            <p:cNvPr id="4102" name="Text Box 6"/>
            <p:cNvSpPr txBox="1">
              <a:spLocks noChangeArrowheads="1"/>
            </p:cNvSpPr>
            <p:nvPr/>
          </p:nvSpPr>
          <p:spPr bwMode="auto">
            <a:xfrm>
              <a:off x="1383" y="1301"/>
              <a:ext cx="1769" cy="577"/>
            </a:xfrm>
            <a:prstGeom prst="rect">
              <a:avLst/>
            </a:prstGeom>
            <a:noFill/>
            <a:ln w="9525">
              <a:noFill/>
              <a:miter lim="800000"/>
              <a:headEnd/>
              <a:tailEnd/>
            </a:ln>
          </p:spPr>
          <p:txBody>
            <a:bodyPr anchor="ctr"/>
            <a:lstStyle/>
            <a:p>
              <a:pPr algn="l"/>
              <a:endParaRPr lang="el-GR" sz="2400" dirty="0">
                <a:solidFill>
                  <a:srgbClr val="FF0000"/>
                </a:solidFill>
                <a:latin typeface="Comic Sans MS" pitchFamily="66" charset="0"/>
              </a:endParaRPr>
            </a:p>
            <a:p>
              <a:pPr algn="ctr"/>
              <a:r>
                <a:rPr lang="el-GR" sz="2400" dirty="0" smtClean="0">
                  <a:solidFill>
                    <a:srgbClr val="FF0000"/>
                  </a:solidFill>
                  <a:latin typeface="Comic Sans MS" pitchFamily="66" charset="0"/>
                </a:rPr>
                <a:t>Ενέργεια </a:t>
              </a:r>
              <a:endParaRPr lang="el-GR" sz="2400" dirty="0">
                <a:solidFill>
                  <a:srgbClr val="000000"/>
                </a:solidFill>
                <a:latin typeface="Comic Sans MS" pitchFamily="66" charset="0"/>
              </a:endParaRPr>
            </a:p>
            <a:p>
              <a:pPr algn="l"/>
              <a:endParaRPr lang="el-GR" sz="2400" dirty="0">
                <a:solidFill>
                  <a:srgbClr val="FFFFFF"/>
                </a:solidFill>
                <a:latin typeface="Comic Sans MS" pitchFamily="66" charset="0"/>
              </a:endParaRPr>
            </a:p>
          </p:txBody>
        </p:sp>
      </p:grpSp>
      <p:grpSp>
        <p:nvGrpSpPr>
          <p:cNvPr id="3" name="Group 27"/>
          <p:cNvGrpSpPr>
            <a:grpSpLocks/>
          </p:cNvGrpSpPr>
          <p:nvPr/>
        </p:nvGrpSpPr>
        <p:grpSpPr bwMode="auto">
          <a:xfrm>
            <a:off x="3060700" y="3028950"/>
            <a:ext cx="2663825" cy="831850"/>
            <a:chOff x="1202" y="2271"/>
            <a:chExt cx="1678" cy="524"/>
          </a:xfrm>
        </p:grpSpPr>
        <p:pic>
          <p:nvPicPr>
            <p:cNvPr id="4104" name="10 - Έλλειψη"/>
            <p:cNvPicPr>
              <a:picLocks noChangeArrowheads="1"/>
            </p:cNvPicPr>
            <p:nvPr/>
          </p:nvPicPr>
          <p:blipFill>
            <a:blip r:embed="rId3" cstate="print"/>
            <a:srcRect/>
            <a:stretch>
              <a:fillRect/>
            </a:stretch>
          </p:blipFill>
          <p:spPr bwMode="auto">
            <a:xfrm>
              <a:off x="1202" y="2271"/>
              <a:ext cx="1678" cy="524"/>
            </a:xfrm>
            <a:prstGeom prst="rect">
              <a:avLst/>
            </a:prstGeom>
            <a:noFill/>
          </p:spPr>
        </p:pic>
        <p:sp>
          <p:nvSpPr>
            <p:cNvPr id="4105" name="Text Box 9"/>
            <p:cNvSpPr txBox="1">
              <a:spLocks noChangeArrowheads="1"/>
            </p:cNvSpPr>
            <p:nvPr/>
          </p:nvSpPr>
          <p:spPr bwMode="auto">
            <a:xfrm>
              <a:off x="1389" y="2407"/>
              <a:ext cx="1259" cy="256"/>
            </a:xfrm>
            <a:prstGeom prst="rect">
              <a:avLst/>
            </a:prstGeom>
            <a:noFill/>
            <a:ln w="9525">
              <a:noFill/>
              <a:miter lim="800000"/>
              <a:headEnd/>
              <a:tailEnd/>
            </a:ln>
          </p:spPr>
          <p:txBody>
            <a:bodyPr anchor="ctr"/>
            <a:lstStyle/>
            <a:p>
              <a:pPr algn="ctr"/>
              <a:r>
                <a:rPr lang="el-GR" sz="2400" dirty="0" smtClean="0">
                  <a:solidFill>
                    <a:schemeClr val="accent6">
                      <a:lumMod val="50000"/>
                    </a:schemeClr>
                  </a:solidFill>
                  <a:latin typeface="Comic Sans MS" pitchFamily="66" charset="0"/>
                </a:rPr>
                <a:t>Οικονομία</a:t>
              </a:r>
              <a:endParaRPr lang="el-GR" sz="2400" dirty="0">
                <a:solidFill>
                  <a:schemeClr val="accent6">
                    <a:lumMod val="50000"/>
                  </a:schemeClr>
                </a:solidFill>
                <a:latin typeface="Comic Sans MS" pitchFamily="66" charset="0"/>
              </a:endParaRPr>
            </a:p>
          </p:txBody>
        </p:sp>
      </p:grpSp>
      <p:grpSp>
        <p:nvGrpSpPr>
          <p:cNvPr id="4" name="Group 26"/>
          <p:cNvGrpSpPr>
            <a:grpSpLocks/>
          </p:cNvGrpSpPr>
          <p:nvPr/>
        </p:nvGrpSpPr>
        <p:grpSpPr bwMode="auto">
          <a:xfrm>
            <a:off x="2994020" y="4273567"/>
            <a:ext cx="2578112" cy="941383"/>
            <a:chOff x="3334" y="1752"/>
            <a:chExt cx="1542" cy="499"/>
          </a:xfrm>
        </p:grpSpPr>
        <p:pic>
          <p:nvPicPr>
            <p:cNvPr id="4107" name="11 - Έλλειψη"/>
            <p:cNvPicPr>
              <a:picLocks noChangeArrowheads="1"/>
            </p:cNvPicPr>
            <p:nvPr/>
          </p:nvPicPr>
          <p:blipFill>
            <a:blip r:embed="rId4" cstate="print"/>
            <a:srcRect/>
            <a:stretch>
              <a:fillRect/>
            </a:stretch>
          </p:blipFill>
          <p:spPr bwMode="auto">
            <a:xfrm>
              <a:off x="3334" y="1752"/>
              <a:ext cx="1542" cy="499"/>
            </a:xfrm>
            <a:prstGeom prst="rect">
              <a:avLst/>
            </a:prstGeom>
            <a:noFill/>
          </p:spPr>
        </p:pic>
        <p:sp>
          <p:nvSpPr>
            <p:cNvPr id="4108" name="Text Box 12"/>
            <p:cNvSpPr txBox="1">
              <a:spLocks noChangeArrowheads="1"/>
            </p:cNvSpPr>
            <p:nvPr/>
          </p:nvSpPr>
          <p:spPr bwMode="auto">
            <a:xfrm>
              <a:off x="3499" y="1862"/>
              <a:ext cx="1184" cy="257"/>
            </a:xfrm>
            <a:prstGeom prst="rect">
              <a:avLst/>
            </a:prstGeom>
            <a:noFill/>
            <a:ln w="9525">
              <a:noFill/>
              <a:miter lim="800000"/>
              <a:headEnd/>
              <a:tailEnd/>
            </a:ln>
          </p:spPr>
          <p:txBody>
            <a:bodyPr anchor="ctr"/>
            <a:lstStyle/>
            <a:p>
              <a:pPr algn="ctr"/>
              <a:r>
                <a:rPr lang="el-GR" sz="2400" dirty="0" smtClean="0">
                  <a:solidFill>
                    <a:srgbClr val="7030A0"/>
                  </a:solidFill>
                  <a:latin typeface="Comic Sans MS" pitchFamily="66" charset="0"/>
                </a:rPr>
                <a:t>Οικονομικοί λαμπτήρες </a:t>
              </a:r>
              <a:endParaRPr lang="el-GR" sz="2400" dirty="0">
                <a:solidFill>
                  <a:srgbClr val="7030A0"/>
                </a:solidFill>
                <a:latin typeface="Comic Sans MS" pitchFamily="66" charset="0"/>
              </a:endParaRPr>
            </a:p>
          </p:txBody>
        </p:sp>
      </p:grpSp>
      <p:grpSp>
        <p:nvGrpSpPr>
          <p:cNvPr id="5" name="Group 30"/>
          <p:cNvGrpSpPr>
            <a:grpSpLocks/>
          </p:cNvGrpSpPr>
          <p:nvPr/>
        </p:nvGrpSpPr>
        <p:grpSpPr bwMode="auto">
          <a:xfrm>
            <a:off x="4859338" y="3716338"/>
            <a:ext cx="2736850" cy="827087"/>
            <a:chOff x="3469" y="2047"/>
            <a:chExt cx="1724" cy="521"/>
          </a:xfrm>
        </p:grpSpPr>
        <p:pic>
          <p:nvPicPr>
            <p:cNvPr id="4110" name="12 - Έλλειψη"/>
            <p:cNvPicPr>
              <a:picLocks noChangeArrowheads="1"/>
            </p:cNvPicPr>
            <p:nvPr/>
          </p:nvPicPr>
          <p:blipFill>
            <a:blip r:embed="rId5" cstate="print"/>
            <a:srcRect/>
            <a:stretch>
              <a:fillRect/>
            </a:stretch>
          </p:blipFill>
          <p:spPr bwMode="auto">
            <a:xfrm>
              <a:off x="3469" y="2047"/>
              <a:ext cx="1724" cy="521"/>
            </a:xfrm>
            <a:prstGeom prst="rect">
              <a:avLst/>
            </a:prstGeom>
            <a:noFill/>
          </p:spPr>
        </p:pic>
        <p:sp>
          <p:nvSpPr>
            <p:cNvPr id="4111" name="Text Box 15"/>
            <p:cNvSpPr txBox="1">
              <a:spLocks noChangeArrowheads="1"/>
            </p:cNvSpPr>
            <p:nvPr/>
          </p:nvSpPr>
          <p:spPr bwMode="auto">
            <a:xfrm>
              <a:off x="3788" y="2147"/>
              <a:ext cx="1246" cy="317"/>
            </a:xfrm>
            <a:prstGeom prst="rect">
              <a:avLst/>
            </a:prstGeom>
            <a:noFill/>
            <a:ln w="9525">
              <a:noFill/>
              <a:miter lim="800000"/>
              <a:headEnd/>
              <a:tailEnd/>
            </a:ln>
          </p:spPr>
          <p:txBody>
            <a:bodyPr anchor="ctr"/>
            <a:lstStyle/>
            <a:p>
              <a:pPr algn="ctr"/>
              <a:r>
                <a:rPr lang="el-GR" sz="2400" dirty="0" smtClean="0">
                  <a:solidFill>
                    <a:schemeClr val="accent5">
                      <a:lumMod val="75000"/>
                    </a:schemeClr>
                  </a:solidFill>
                  <a:latin typeface="Comic Sans MS" pitchFamily="66" charset="0"/>
                </a:rPr>
                <a:t>Ανανεώσιμες πηγές </a:t>
              </a:r>
              <a:endParaRPr lang="el-GR" sz="2400" dirty="0">
                <a:solidFill>
                  <a:schemeClr val="accent5">
                    <a:lumMod val="75000"/>
                  </a:schemeClr>
                </a:solidFill>
                <a:latin typeface="Comic Sans MS" pitchFamily="66" charset="0"/>
              </a:endParaRPr>
            </a:p>
          </p:txBody>
        </p:sp>
      </p:grpSp>
      <p:grpSp>
        <p:nvGrpSpPr>
          <p:cNvPr id="7" name="Group 31"/>
          <p:cNvGrpSpPr>
            <a:grpSpLocks/>
          </p:cNvGrpSpPr>
          <p:nvPr/>
        </p:nvGrpSpPr>
        <p:grpSpPr bwMode="auto">
          <a:xfrm>
            <a:off x="5003800" y="4868863"/>
            <a:ext cx="2640034" cy="846154"/>
            <a:chOff x="2653" y="3022"/>
            <a:chExt cx="1542" cy="499"/>
          </a:xfrm>
        </p:grpSpPr>
        <p:pic>
          <p:nvPicPr>
            <p:cNvPr id="4113" name="13 - Έλλειψη"/>
            <p:cNvPicPr>
              <a:picLocks noChangeArrowheads="1"/>
            </p:cNvPicPr>
            <p:nvPr/>
          </p:nvPicPr>
          <p:blipFill>
            <a:blip r:embed="rId6" cstate="print"/>
            <a:srcRect/>
            <a:stretch>
              <a:fillRect/>
            </a:stretch>
          </p:blipFill>
          <p:spPr bwMode="auto">
            <a:xfrm>
              <a:off x="2653" y="3022"/>
              <a:ext cx="1542" cy="499"/>
            </a:xfrm>
            <a:prstGeom prst="rect">
              <a:avLst/>
            </a:prstGeom>
            <a:noFill/>
          </p:spPr>
        </p:pic>
        <p:sp>
          <p:nvSpPr>
            <p:cNvPr id="4114" name="Text Box 18"/>
            <p:cNvSpPr txBox="1">
              <a:spLocks noChangeArrowheads="1"/>
            </p:cNvSpPr>
            <p:nvPr/>
          </p:nvSpPr>
          <p:spPr bwMode="auto">
            <a:xfrm>
              <a:off x="2831" y="3065"/>
              <a:ext cx="1221" cy="347"/>
            </a:xfrm>
            <a:prstGeom prst="rect">
              <a:avLst/>
            </a:prstGeom>
            <a:noFill/>
            <a:ln w="9525">
              <a:noFill/>
              <a:miter lim="800000"/>
              <a:headEnd/>
              <a:tailEnd/>
            </a:ln>
          </p:spPr>
          <p:txBody>
            <a:bodyPr anchor="ctr"/>
            <a:lstStyle/>
            <a:p>
              <a:pPr algn="ctr"/>
              <a:r>
                <a:rPr lang="el-GR" sz="2400" dirty="0" smtClean="0">
                  <a:solidFill>
                    <a:schemeClr val="accent6">
                      <a:lumMod val="50000"/>
                    </a:schemeClr>
                  </a:solidFill>
                  <a:latin typeface="Comic Sans MS" pitchFamily="66" charset="0"/>
                </a:rPr>
                <a:t>Θερμομόνωση</a:t>
              </a:r>
              <a:endParaRPr lang="el-GR" sz="2400" dirty="0">
                <a:solidFill>
                  <a:schemeClr val="accent6">
                    <a:lumMod val="50000"/>
                  </a:schemeClr>
                </a:solidFill>
                <a:latin typeface="Comic Sans MS" pitchFamily="66" charset="0"/>
              </a:endParaRPr>
            </a:p>
          </p:txBody>
        </p:sp>
      </p:grpSp>
      <p:grpSp>
        <p:nvGrpSpPr>
          <p:cNvPr id="8" name="Group 29"/>
          <p:cNvGrpSpPr>
            <a:grpSpLocks/>
          </p:cNvGrpSpPr>
          <p:nvPr/>
        </p:nvGrpSpPr>
        <p:grpSpPr bwMode="auto">
          <a:xfrm>
            <a:off x="5400675" y="2133600"/>
            <a:ext cx="2987675" cy="1295400"/>
            <a:chOff x="3085" y="981"/>
            <a:chExt cx="1882" cy="816"/>
          </a:xfrm>
        </p:grpSpPr>
        <p:pic>
          <p:nvPicPr>
            <p:cNvPr id="4116" name="14 - Έλλειψη"/>
            <p:cNvPicPr>
              <a:picLocks noChangeArrowheads="1"/>
            </p:cNvPicPr>
            <p:nvPr/>
          </p:nvPicPr>
          <p:blipFill>
            <a:blip r:embed="rId7" cstate="print"/>
            <a:srcRect/>
            <a:stretch>
              <a:fillRect/>
            </a:stretch>
          </p:blipFill>
          <p:spPr bwMode="auto">
            <a:xfrm>
              <a:off x="3085" y="981"/>
              <a:ext cx="1882" cy="816"/>
            </a:xfrm>
            <a:prstGeom prst="rect">
              <a:avLst/>
            </a:prstGeom>
            <a:noFill/>
          </p:spPr>
        </p:pic>
        <p:sp>
          <p:nvSpPr>
            <p:cNvPr id="4117" name="Text Box 21"/>
            <p:cNvSpPr txBox="1">
              <a:spLocks noChangeArrowheads="1"/>
            </p:cNvSpPr>
            <p:nvPr/>
          </p:nvSpPr>
          <p:spPr bwMode="auto">
            <a:xfrm>
              <a:off x="3152" y="1253"/>
              <a:ext cx="1724" cy="256"/>
            </a:xfrm>
            <a:prstGeom prst="rect">
              <a:avLst/>
            </a:prstGeom>
            <a:noFill/>
            <a:ln w="9525">
              <a:noFill/>
              <a:miter lim="800000"/>
              <a:headEnd/>
              <a:tailEnd/>
            </a:ln>
          </p:spPr>
          <p:txBody>
            <a:bodyPr anchor="ctr"/>
            <a:lstStyle/>
            <a:p>
              <a:pPr algn="ctr"/>
              <a:r>
                <a:rPr lang="el-GR" sz="2400" dirty="0" smtClean="0">
                  <a:solidFill>
                    <a:srgbClr val="0000FF"/>
                  </a:solidFill>
                  <a:latin typeface="Comic Sans MS" pitchFamily="66" charset="0"/>
                </a:rPr>
                <a:t>Περιβάλλον</a:t>
              </a:r>
              <a:r>
                <a:rPr lang="el-GR" sz="2400" dirty="0" smtClean="0">
                  <a:solidFill>
                    <a:srgbClr val="0000FF"/>
                  </a:solidFill>
                </a:rPr>
                <a:t> </a:t>
              </a:r>
              <a:endParaRPr lang="el-GR" sz="2400" dirty="0">
                <a:solidFill>
                  <a:srgbClr val="0000FF"/>
                </a:solidFill>
              </a:endParaRPr>
            </a:p>
          </p:txBody>
        </p:sp>
      </p:grpSp>
      <p:sp>
        <p:nvSpPr>
          <p:cNvPr id="4128" name="Oval 32"/>
          <p:cNvSpPr>
            <a:spLocks noChangeArrowheads="1"/>
          </p:cNvSpPr>
          <p:nvPr/>
        </p:nvSpPr>
        <p:spPr bwMode="auto">
          <a:xfrm>
            <a:off x="827088" y="3213100"/>
            <a:ext cx="358775" cy="360363"/>
          </a:xfrm>
          <a:prstGeom prst="ellipse">
            <a:avLst/>
          </a:prstGeom>
          <a:solidFill>
            <a:srgbClr val="FF0000"/>
          </a:solidFill>
          <a:ln w="9525">
            <a:solidFill>
              <a:srgbClr val="6600FF"/>
            </a:solidFill>
            <a:round/>
            <a:headEnd/>
            <a:tailEnd/>
          </a:ln>
          <a:effectLst/>
        </p:spPr>
        <p:txBody>
          <a:bodyPr wrap="none" anchor="ctr"/>
          <a:lstStyle/>
          <a:p>
            <a:endParaRPr lang="el-GR"/>
          </a:p>
        </p:txBody>
      </p:sp>
      <p:cxnSp>
        <p:nvCxnSpPr>
          <p:cNvPr id="4129" name="AutoShape 33"/>
          <p:cNvCxnSpPr>
            <a:cxnSpLocks noChangeShapeType="1"/>
            <a:stCxn id="4128" idx="6"/>
            <a:endCxn id="4102" idx="1"/>
          </p:cNvCxnSpPr>
          <p:nvPr/>
        </p:nvCxnSpPr>
        <p:spPr bwMode="auto">
          <a:xfrm flipV="1">
            <a:off x="1185863" y="2057400"/>
            <a:ext cx="1225550" cy="1336675"/>
          </a:xfrm>
          <a:prstGeom prst="bentConnector3">
            <a:avLst>
              <a:gd name="adj1" fmla="val 50000"/>
            </a:avLst>
          </a:prstGeom>
          <a:noFill/>
          <a:ln w="28575">
            <a:solidFill>
              <a:srgbClr val="FF0000"/>
            </a:solidFill>
            <a:miter lim="800000"/>
            <a:headEnd/>
            <a:tailEnd type="triangle" w="med" len="med"/>
          </a:ln>
          <a:effectLst/>
        </p:spPr>
      </p:cxnSp>
      <p:cxnSp>
        <p:nvCxnSpPr>
          <p:cNvPr id="4130" name="AutoShape 34"/>
          <p:cNvCxnSpPr>
            <a:cxnSpLocks noChangeShapeType="1"/>
            <a:stCxn id="4128" idx="6"/>
            <a:endCxn id="0" idx="1"/>
          </p:cNvCxnSpPr>
          <p:nvPr/>
        </p:nvCxnSpPr>
        <p:spPr bwMode="auto">
          <a:xfrm flipV="1">
            <a:off x="1185863" y="2781300"/>
            <a:ext cx="4214812" cy="612775"/>
          </a:xfrm>
          <a:prstGeom prst="bentConnector3">
            <a:avLst>
              <a:gd name="adj1" fmla="val 14421"/>
            </a:avLst>
          </a:prstGeom>
          <a:noFill/>
          <a:ln w="28575">
            <a:solidFill>
              <a:srgbClr val="3333FF"/>
            </a:solidFill>
            <a:miter lim="800000"/>
            <a:headEnd/>
            <a:tailEnd type="triangle" w="med" len="med"/>
          </a:ln>
          <a:effectLst/>
        </p:spPr>
      </p:cxnSp>
      <p:cxnSp>
        <p:nvCxnSpPr>
          <p:cNvPr id="4131" name="AutoShape 35"/>
          <p:cNvCxnSpPr>
            <a:cxnSpLocks noChangeShapeType="1"/>
            <a:stCxn id="4128" idx="6"/>
            <a:endCxn id="0" idx="1"/>
          </p:cNvCxnSpPr>
          <p:nvPr/>
        </p:nvCxnSpPr>
        <p:spPr bwMode="auto">
          <a:xfrm>
            <a:off x="1185863" y="3394075"/>
            <a:ext cx="1874837" cy="50800"/>
          </a:xfrm>
          <a:prstGeom prst="bentConnector3">
            <a:avLst>
              <a:gd name="adj1" fmla="val 49958"/>
            </a:avLst>
          </a:prstGeom>
          <a:noFill/>
          <a:ln w="28575">
            <a:solidFill>
              <a:schemeClr val="tx1"/>
            </a:solidFill>
            <a:miter lim="800000"/>
            <a:headEnd/>
            <a:tailEnd type="triangle" w="med" len="med"/>
          </a:ln>
          <a:effectLst/>
        </p:spPr>
      </p:cxnSp>
      <p:cxnSp>
        <p:nvCxnSpPr>
          <p:cNvPr id="4132" name="AutoShape 36"/>
          <p:cNvCxnSpPr>
            <a:cxnSpLocks noChangeShapeType="1"/>
            <a:stCxn id="4128" idx="6"/>
            <a:endCxn id="0" idx="1"/>
          </p:cNvCxnSpPr>
          <p:nvPr/>
        </p:nvCxnSpPr>
        <p:spPr bwMode="auto">
          <a:xfrm>
            <a:off x="1185863" y="3394075"/>
            <a:ext cx="3673475" cy="736600"/>
          </a:xfrm>
          <a:prstGeom prst="bentConnector3">
            <a:avLst>
              <a:gd name="adj1" fmla="val 16421"/>
            </a:avLst>
          </a:prstGeom>
          <a:noFill/>
          <a:ln w="28575">
            <a:solidFill>
              <a:srgbClr val="990033"/>
            </a:solidFill>
            <a:miter lim="800000"/>
            <a:headEnd/>
            <a:tailEnd type="triangle" w="med" len="med"/>
          </a:ln>
          <a:effectLst/>
        </p:spPr>
      </p:cxnSp>
      <p:cxnSp>
        <p:nvCxnSpPr>
          <p:cNvPr id="4133" name="AutoShape 37"/>
          <p:cNvCxnSpPr>
            <a:cxnSpLocks noChangeShapeType="1"/>
            <a:stCxn id="4128" idx="6"/>
            <a:endCxn id="0" idx="1"/>
          </p:cNvCxnSpPr>
          <p:nvPr/>
        </p:nvCxnSpPr>
        <p:spPr bwMode="auto">
          <a:xfrm>
            <a:off x="1185863" y="3394075"/>
            <a:ext cx="1801812" cy="1295400"/>
          </a:xfrm>
          <a:prstGeom prst="bentConnector3">
            <a:avLst>
              <a:gd name="adj1" fmla="val 34009"/>
            </a:avLst>
          </a:prstGeom>
          <a:noFill/>
          <a:ln w="28575">
            <a:solidFill>
              <a:srgbClr val="6600FF"/>
            </a:solidFill>
            <a:miter lim="800000"/>
            <a:headEnd/>
            <a:tailEnd type="triangle" w="med" len="med"/>
          </a:ln>
          <a:effectLst/>
        </p:spPr>
      </p:cxnSp>
      <p:cxnSp>
        <p:nvCxnSpPr>
          <p:cNvPr id="4134" name="AutoShape 38"/>
          <p:cNvCxnSpPr>
            <a:cxnSpLocks noChangeShapeType="1"/>
            <a:stCxn id="4128" idx="6"/>
            <a:endCxn id="0" idx="1"/>
          </p:cNvCxnSpPr>
          <p:nvPr/>
        </p:nvCxnSpPr>
        <p:spPr bwMode="auto">
          <a:xfrm>
            <a:off x="1185863" y="3394075"/>
            <a:ext cx="3817937" cy="1871663"/>
          </a:xfrm>
          <a:prstGeom prst="bentConnector3">
            <a:avLst>
              <a:gd name="adj1" fmla="val 15634"/>
            </a:avLst>
          </a:prstGeom>
          <a:noFill/>
          <a:ln w="28575">
            <a:solidFill>
              <a:schemeClr val="tx1"/>
            </a:solidFill>
            <a:miter lim="800000"/>
            <a:headEnd/>
            <a:tailEnd type="triangl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128"/>
                                        </p:tgtEl>
                                        <p:attrNameLst>
                                          <p:attrName>style.visibility</p:attrName>
                                        </p:attrNameLst>
                                      </p:cBhvr>
                                      <p:to>
                                        <p:strVal val="visible"/>
                                      </p:to>
                                    </p:set>
                                    <p:anim calcmode="lin" valueType="num">
                                      <p:cBhvr>
                                        <p:cTn id="7" dur="500" fill="hold"/>
                                        <p:tgtEl>
                                          <p:spTgt spid="4128"/>
                                        </p:tgtEl>
                                        <p:attrNameLst>
                                          <p:attrName>ppt_w</p:attrName>
                                        </p:attrNameLst>
                                      </p:cBhvr>
                                      <p:tavLst>
                                        <p:tav tm="0">
                                          <p:val>
                                            <p:fltVal val="0"/>
                                          </p:val>
                                        </p:tav>
                                        <p:tav tm="100000">
                                          <p:val>
                                            <p:strVal val="#ppt_w"/>
                                          </p:val>
                                        </p:tav>
                                      </p:tavLst>
                                    </p:anim>
                                    <p:anim calcmode="lin" valueType="num">
                                      <p:cBhvr>
                                        <p:cTn id="8" dur="500" fill="hold"/>
                                        <p:tgtEl>
                                          <p:spTgt spid="41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129"/>
                                        </p:tgtEl>
                                        <p:attrNameLst>
                                          <p:attrName>style.visibility</p:attrName>
                                        </p:attrNameLst>
                                      </p:cBhvr>
                                      <p:to>
                                        <p:strVal val="visible"/>
                                      </p:to>
                                    </p:set>
                                    <p:animEffect transition="in" filter="wipe(left)">
                                      <p:cBhvr>
                                        <p:cTn id="12" dur="500"/>
                                        <p:tgtEl>
                                          <p:spTgt spid="4129"/>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130"/>
                                        </p:tgtEl>
                                        <p:attrNameLst>
                                          <p:attrName>style.visibility</p:attrName>
                                        </p:attrNameLst>
                                      </p:cBhvr>
                                      <p:to>
                                        <p:strVal val="visible"/>
                                      </p:to>
                                    </p:set>
                                    <p:animEffect transition="in" filter="wipe(left)">
                                      <p:cBhvr>
                                        <p:cTn id="20" dur="500"/>
                                        <p:tgtEl>
                                          <p:spTgt spid="4130"/>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4131"/>
                                        </p:tgtEl>
                                        <p:attrNameLst>
                                          <p:attrName>style.visibility</p:attrName>
                                        </p:attrNameLst>
                                      </p:cBhvr>
                                      <p:to>
                                        <p:strVal val="visible"/>
                                      </p:to>
                                    </p:set>
                                    <p:animEffect transition="in" filter="wipe(left)">
                                      <p:cBhvr>
                                        <p:cTn id="28" dur="500"/>
                                        <p:tgtEl>
                                          <p:spTgt spid="4131"/>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4132"/>
                                        </p:tgtEl>
                                        <p:attrNameLst>
                                          <p:attrName>style.visibility</p:attrName>
                                        </p:attrNameLst>
                                      </p:cBhvr>
                                      <p:to>
                                        <p:strVal val="visible"/>
                                      </p:to>
                                    </p:set>
                                    <p:animEffect transition="in" filter="wipe(left)">
                                      <p:cBhvr>
                                        <p:cTn id="36" dur="500"/>
                                        <p:tgtEl>
                                          <p:spTgt spid="4132"/>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4133"/>
                                        </p:tgtEl>
                                        <p:attrNameLst>
                                          <p:attrName>style.visibility</p:attrName>
                                        </p:attrNameLst>
                                      </p:cBhvr>
                                      <p:to>
                                        <p:strVal val="visible"/>
                                      </p:to>
                                    </p:set>
                                    <p:animEffect transition="in" filter="wipe(left)">
                                      <p:cBhvr>
                                        <p:cTn id="44" dur="500"/>
                                        <p:tgtEl>
                                          <p:spTgt spid="4133"/>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4134"/>
                                        </p:tgtEl>
                                        <p:attrNameLst>
                                          <p:attrName>style.visibility</p:attrName>
                                        </p:attrNameLst>
                                      </p:cBhvr>
                                      <p:to>
                                        <p:strVal val="visible"/>
                                      </p:to>
                                    </p:set>
                                    <p:animEffect transition="in" filter="wipe(left)">
                                      <p:cBhvr>
                                        <p:cTn id="52" dur="500"/>
                                        <p:tgtEl>
                                          <p:spTgt spid="4134"/>
                                        </p:tgtEl>
                                      </p:cBhvr>
                                    </p:animEffect>
                                  </p:childTnLst>
                                </p:cTn>
                              </p:par>
                            </p:childTnLst>
                          </p:cTn>
                        </p:par>
                        <p:par>
                          <p:cTn id="53" fill="hold">
                            <p:stCondLst>
                              <p:cond delay="6000"/>
                            </p:stCondLst>
                            <p:childTnLst>
                              <p:par>
                                <p:cTn id="54" presetID="22" presetClass="entr" presetSubtype="8"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val 2"/>
          <p:cNvSpPr>
            <a:spLocks noChangeArrowheads="1"/>
          </p:cNvSpPr>
          <p:nvPr/>
        </p:nvSpPr>
        <p:spPr bwMode="auto">
          <a:xfrm>
            <a:off x="3505200" y="2743200"/>
            <a:ext cx="2209800" cy="1371600"/>
          </a:xfrm>
          <a:prstGeom prst="ellipse">
            <a:avLst/>
          </a:prstGeom>
          <a:solidFill>
            <a:srgbClr val="0000FF"/>
          </a:solidFill>
          <a:ln w="38100" cmpd="dbl">
            <a:solidFill>
              <a:srgbClr val="FF0000"/>
            </a:solidFill>
            <a:round/>
            <a:headEnd/>
            <a:tailEnd/>
          </a:ln>
        </p:spPr>
        <p:txBody>
          <a:bodyPr wrap="none" anchor="ctr"/>
          <a:lstStyle>
            <a:lvl1pPr>
              <a:spcBef>
                <a:spcPct val="20000"/>
              </a:spcBef>
              <a:buClr>
                <a:srgbClr val="CCFF33"/>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pitchFamily="34"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9pPr>
          </a:lstStyle>
          <a:p>
            <a:pPr eaLnBrk="0" fontAlgn="base" hangingPunct="0">
              <a:spcBef>
                <a:spcPct val="0"/>
              </a:spcBef>
              <a:spcAft>
                <a:spcPct val="0"/>
              </a:spcAft>
              <a:buClrTx/>
              <a:buSzTx/>
              <a:buFontTx/>
              <a:buNone/>
            </a:pPr>
            <a:endParaRPr lang="el-GR" altLang="el-GR" sz="2400" smtClean="0">
              <a:solidFill>
                <a:srgbClr val="FFFFCC"/>
              </a:solidFill>
              <a:latin typeface="Times" pitchFamily="-92" charset="0"/>
            </a:endParaRPr>
          </a:p>
        </p:txBody>
      </p:sp>
      <p:sp>
        <p:nvSpPr>
          <p:cNvPr id="9219" name="Text Box 3"/>
          <p:cNvSpPr txBox="1">
            <a:spLocks noChangeArrowheads="1"/>
          </p:cNvSpPr>
          <p:nvPr/>
        </p:nvSpPr>
        <p:spPr bwMode="auto">
          <a:xfrm>
            <a:off x="3581400" y="2971800"/>
            <a:ext cx="2057400" cy="1016000"/>
          </a:xfrm>
          <a:prstGeom prst="rect">
            <a:avLst/>
          </a:prstGeom>
          <a:noFill/>
          <a:ln w="9525">
            <a:noFill/>
            <a:miter lim="800000"/>
            <a:headEnd/>
            <a:tailEnd/>
          </a:ln>
        </p:spPr>
        <p:txBody>
          <a:bodyPr>
            <a:spAutoFit/>
          </a:bodyPr>
          <a:lstStyle/>
          <a:p>
            <a:pPr eaLnBrk="0" fontAlgn="base" hangingPunct="0">
              <a:spcBef>
                <a:spcPct val="50000"/>
              </a:spcBef>
              <a:spcAft>
                <a:spcPct val="0"/>
              </a:spcAft>
              <a:defRPr/>
            </a:pPr>
            <a:r>
              <a:rPr lang="en-US" b="1" dirty="0">
                <a:solidFill>
                  <a:srgbClr val="B2B2B2">
                    <a:lumMod val="20000"/>
                    <a:lumOff val="80000"/>
                  </a:srgbClr>
                </a:solidFill>
                <a:latin typeface="Times" pitchFamily="-92" charset="0"/>
              </a:rPr>
              <a:t> </a:t>
            </a:r>
            <a:r>
              <a:rPr lang="el-GR" sz="2000" b="1" dirty="0">
                <a:solidFill>
                  <a:srgbClr val="B2B2B2">
                    <a:lumMod val="20000"/>
                    <a:lumOff val="80000"/>
                  </a:srgbClr>
                </a:solidFill>
                <a:latin typeface="Comic Sans MS" panose="030F0702030302020204" pitchFamily="66" charset="0"/>
                <a:cs typeface="Microsoft Sans Serif" panose="020B0604020202020204" pitchFamily="34" charset="0"/>
              </a:rPr>
              <a:t>Εξοικονόμηση ενέργειας στο σπίτι</a:t>
            </a:r>
            <a:endParaRPr lang="en-US" sz="2000" b="1" dirty="0">
              <a:solidFill>
                <a:srgbClr val="B2B2B2">
                  <a:lumMod val="20000"/>
                  <a:lumOff val="80000"/>
                </a:srgbClr>
              </a:solidFill>
              <a:latin typeface="Comic Sans MS" panose="030F0702030302020204" pitchFamily="66" charset="0"/>
            </a:endParaRPr>
          </a:p>
        </p:txBody>
      </p:sp>
      <p:sp>
        <p:nvSpPr>
          <p:cNvPr id="3076" name="Rectangle 4"/>
          <p:cNvSpPr>
            <a:spLocks noChangeArrowheads="1"/>
          </p:cNvSpPr>
          <p:nvPr/>
        </p:nvSpPr>
        <p:spPr bwMode="auto">
          <a:xfrm>
            <a:off x="914400" y="1295400"/>
            <a:ext cx="1219200" cy="8382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CCFF33"/>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pitchFamily="34"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9pPr>
          </a:lstStyle>
          <a:p>
            <a:pPr eaLnBrk="0" fontAlgn="base" hangingPunct="0">
              <a:spcBef>
                <a:spcPct val="0"/>
              </a:spcBef>
              <a:spcAft>
                <a:spcPct val="0"/>
              </a:spcAft>
              <a:buClrTx/>
              <a:buSzTx/>
              <a:buFontTx/>
              <a:buNone/>
            </a:pPr>
            <a:endParaRPr lang="el-GR" altLang="el-GR" sz="2400" smtClean="0">
              <a:solidFill>
                <a:srgbClr val="FFFFCC"/>
              </a:solidFill>
              <a:latin typeface="Times" pitchFamily="-92" charset="0"/>
            </a:endParaRPr>
          </a:p>
        </p:txBody>
      </p:sp>
      <p:sp>
        <p:nvSpPr>
          <p:cNvPr id="3077" name="Rectangle 5"/>
          <p:cNvSpPr>
            <a:spLocks noChangeArrowheads="1"/>
          </p:cNvSpPr>
          <p:nvPr/>
        </p:nvSpPr>
        <p:spPr bwMode="auto">
          <a:xfrm>
            <a:off x="3200400" y="1219200"/>
            <a:ext cx="1066800" cy="8382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CCFF33"/>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pitchFamily="34"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9pPr>
          </a:lstStyle>
          <a:p>
            <a:pPr eaLnBrk="0" fontAlgn="base" hangingPunct="0">
              <a:spcBef>
                <a:spcPct val="0"/>
              </a:spcBef>
              <a:spcAft>
                <a:spcPct val="0"/>
              </a:spcAft>
              <a:buClrTx/>
              <a:buSzTx/>
              <a:buFontTx/>
              <a:buNone/>
            </a:pPr>
            <a:endParaRPr lang="el-GR" altLang="el-GR" sz="2400" smtClean="0">
              <a:solidFill>
                <a:srgbClr val="FFFFCC"/>
              </a:solidFill>
              <a:latin typeface="Times" pitchFamily="-92" charset="0"/>
            </a:endParaRPr>
          </a:p>
        </p:txBody>
      </p:sp>
      <p:sp>
        <p:nvSpPr>
          <p:cNvPr id="3078" name="Rectangle 6"/>
          <p:cNvSpPr>
            <a:spLocks noChangeArrowheads="1"/>
          </p:cNvSpPr>
          <p:nvPr/>
        </p:nvSpPr>
        <p:spPr bwMode="auto">
          <a:xfrm>
            <a:off x="5105400" y="1295400"/>
            <a:ext cx="12954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CCFF33"/>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pitchFamily="34"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9pPr>
          </a:lstStyle>
          <a:p>
            <a:pPr eaLnBrk="0" fontAlgn="base" hangingPunct="0">
              <a:spcBef>
                <a:spcPct val="0"/>
              </a:spcBef>
              <a:spcAft>
                <a:spcPct val="0"/>
              </a:spcAft>
              <a:buClrTx/>
              <a:buSzTx/>
              <a:buFontTx/>
              <a:buNone/>
            </a:pPr>
            <a:endParaRPr lang="el-GR" altLang="el-GR" sz="2400" smtClean="0">
              <a:solidFill>
                <a:srgbClr val="FFFFCC"/>
              </a:solidFill>
              <a:latin typeface="Times" pitchFamily="-92" charset="0"/>
            </a:endParaRPr>
          </a:p>
        </p:txBody>
      </p:sp>
      <p:sp>
        <p:nvSpPr>
          <p:cNvPr id="3079" name="Rectangle 7"/>
          <p:cNvSpPr>
            <a:spLocks noChangeArrowheads="1"/>
          </p:cNvSpPr>
          <p:nvPr/>
        </p:nvSpPr>
        <p:spPr bwMode="auto">
          <a:xfrm>
            <a:off x="838200" y="2971800"/>
            <a:ext cx="1752600" cy="10668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CCFF33"/>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pitchFamily="34"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9pPr>
          </a:lstStyle>
          <a:p>
            <a:pPr eaLnBrk="0" fontAlgn="base" hangingPunct="0">
              <a:spcBef>
                <a:spcPct val="0"/>
              </a:spcBef>
              <a:spcAft>
                <a:spcPct val="0"/>
              </a:spcAft>
              <a:buClrTx/>
              <a:buSzTx/>
              <a:buFontTx/>
              <a:buNone/>
            </a:pPr>
            <a:endParaRPr lang="el-GR" altLang="el-GR" sz="2400" smtClean="0">
              <a:solidFill>
                <a:srgbClr val="FFFFCC"/>
              </a:solidFill>
              <a:latin typeface="Times" pitchFamily="-92" charset="0"/>
            </a:endParaRPr>
          </a:p>
        </p:txBody>
      </p:sp>
      <p:sp>
        <p:nvSpPr>
          <p:cNvPr id="3080" name="Rectangle 8"/>
          <p:cNvSpPr>
            <a:spLocks noChangeArrowheads="1"/>
          </p:cNvSpPr>
          <p:nvPr/>
        </p:nvSpPr>
        <p:spPr bwMode="auto">
          <a:xfrm>
            <a:off x="1066800" y="4343400"/>
            <a:ext cx="1295400" cy="10668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CCFF33"/>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pitchFamily="34"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9pPr>
          </a:lstStyle>
          <a:p>
            <a:pPr eaLnBrk="0" fontAlgn="base" hangingPunct="0">
              <a:spcBef>
                <a:spcPct val="0"/>
              </a:spcBef>
              <a:spcAft>
                <a:spcPct val="0"/>
              </a:spcAft>
              <a:buClrTx/>
              <a:buSzTx/>
              <a:buFontTx/>
              <a:buNone/>
            </a:pPr>
            <a:endParaRPr lang="el-GR" altLang="el-GR" sz="2400" smtClean="0">
              <a:solidFill>
                <a:srgbClr val="FFFFCC"/>
              </a:solidFill>
              <a:latin typeface="Times" pitchFamily="-92" charset="0"/>
            </a:endParaRPr>
          </a:p>
        </p:txBody>
      </p:sp>
      <p:sp>
        <p:nvSpPr>
          <p:cNvPr id="3081" name="Rectangle 9"/>
          <p:cNvSpPr>
            <a:spLocks noChangeArrowheads="1"/>
          </p:cNvSpPr>
          <p:nvPr/>
        </p:nvSpPr>
        <p:spPr bwMode="auto">
          <a:xfrm>
            <a:off x="6876256" y="4653136"/>
            <a:ext cx="1524000" cy="8382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CCFF33"/>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pitchFamily="34"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9pPr>
          </a:lstStyle>
          <a:p>
            <a:pPr eaLnBrk="0" fontAlgn="base" hangingPunct="0">
              <a:spcBef>
                <a:spcPct val="0"/>
              </a:spcBef>
              <a:spcAft>
                <a:spcPct val="0"/>
              </a:spcAft>
              <a:buClrTx/>
              <a:buSzTx/>
              <a:buFontTx/>
              <a:buNone/>
            </a:pPr>
            <a:endParaRPr lang="el-GR" altLang="el-GR" sz="2400" smtClean="0">
              <a:solidFill>
                <a:srgbClr val="FFFFCC"/>
              </a:solidFill>
              <a:latin typeface="Times" pitchFamily="-92" charset="0"/>
            </a:endParaRPr>
          </a:p>
        </p:txBody>
      </p:sp>
      <p:sp>
        <p:nvSpPr>
          <p:cNvPr id="3082" name="Rectangle 10"/>
          <p:cNvSpPr>
            <a:spLocks noChangeArrowheads="1"/>
          </p:cNvSpPr>
          <p:nvPr/>
        </p:nvSpPr>
        <p:spPr bwMode="auto">
          <a:xfrm>
            <a:off x="6934200" y="3200400"/>
            <a:ext cx="1524000" cy="10668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CCFF33"/>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pitchFamily="34"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9pPr>
          </a:lstStyle>
          <a:p>
            <a:pPr eaLnBrk="0" fontAlgn="base" hangingPunct="0">
              <a:spcBef>
                <a:spcPct val="0"/>
              </a:spcBef>
              <a:spcAft>
                <a:spcPct val="0"/>
              </a:spcAft>
              <a:buClrTx/>
              <a:buSzTx/>
              <a:buFontTx/>
              <a:buNone/>
            </a:pPr>
            <a:endParaRPr lang="el-GR" altLang="el-GR" sz="2400" smtClean="0">
              <a:solidFill>
                <a:srgbClr val="FFFFCC"/>
              </a:solidFill>
              <a:latin typeface="Times" pitchFamily="-92" charset="0"/>
            </a:endParaRPr>
          </a:p>
        </p:txBody>
      </p:sp>
      <p:sp>
        <p:nvSpPr>
          <p:cNvPr id="3083" name="Rectangle 11"/>
          <p:cNvSpPr>
            <a:spLocks noChangeArrowheads="1"/>
          </p:cNvSpPr>
          <p:nvPr/>
        </p:nvSpPr>
        <p:spPr bwMode="auto">
          <a:xfrm>
            <a:off x="990600" y="381000"/>
            <a:ext cx="7391400" cy="533400"/>
          </a:xfrm>
          <a:prstGeom prst="rect">
            <a:avLst/>
          </a:prstGeom>
          <a:solidFill>
            <a:srgbClr val="FF0000"/>
          </a:solidFill>
          <a:ln w="57150" cmpd="thinThick">
            <a:solidFill>
              <a:schemeClr val="tx1"/>
            </a:solidFill>
            <a:miter lim="800000"/>
            <a:headEnd/>
            <a:tailEnd/>
          </a:ln>
        </p:spPr>
        <p:txBody>
          <a:bodyPr wrap="none" anchor="ctr"/>
          <a:lstStyle>
            <a:lvl1pPr>
              <a:spcBef>
                <a:spcPct val="20000"/>
              </a:spcBef>
              <a:buClr>
                <a:srgbClr val="CCFF33"/>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pitchFamily="34"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9pPr>
          </a:lstStyle>
          <a:p>
            <a:pPr eaLnBrk="0" fontAlgn="base" hangingPunct="0">
              <a:spcBef>
                <a:spcPct val="0"/>
              </a:spcBef>
              <a:spcAft>
                <a:spcPct val="0"/>
              </a:spcAft>
              <a:buClrTx/>
              <a:buSzTx/>
              <a:buFontTx/>
              <a:buNone/>
            </a:pPr>
            <a:endParaRPr lang="el-GR" altLang="el-GR" sz="2400" smtClean="0">
              <a:solidFill>
                <a:srgbClr val="FFFFCC"/>
              </a:solidFill>
              <a:latin typeface="Times" pitchFamily="-92" charset="0"/>
            </a:endParaRPr>
          </a:p>
        </p:txBody>
      </p:sp>
      <p:sp>
        <p:nvSpPr>
          <p:cNvPr id="3084" name="Rectangle 12"/>
          <p:cNvSpPr>
            <a:spLocks noChangeArrowheads="1"/>
          </p:cNvSpPr>
          <p:nvPr/>
        </p:nvSpPr>
        <p:spPr bwMode="auto">
          <a:xfrm>
            <a:off x="6934200" y="1905000"/>
            <a:ext cx="1600200" cy="8382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CCFF33"/>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pitchFamily="34"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9pPr>
          </a:lstStyle>
          <a:p>
            <a:pPr eaLnBrk="0" fontAlgn="base" hangingPunct="0">
              <a:spcBef>
                <a:spcPct val="0"/>
              </a:spcBef>
              <a:spcAft>
                <a:spcPct val="0"/>
              </a:spcAft>
              <a:buClrTx/>
              <a:buSzTx/>
              <a:buFontTx/>
              <a:buNone/>
            </a:pPr>
            <a:endParaRPr lang="el-GR" altLang="el-GR" sz="2400" smtClean="0">
              <a:solidFill>
                <a:srgbClr val="FFFFCC"/>
              </a:solidFill>
              <a:latin typeface="Times" pitchFamily="-92" charset="0"/>
            </a:endParaRPr>
          </a:p>
        </p:txBody>
      </p:sp>
      <p:sp>
        <p:nvSpPr>
          <p:cNvPr id="3085" name="Text Box 13"/>
          <p:cNvSpPr txBox="1">
            <a:spLocks noChangeArrowheads="1"/>
          </p:cNvSpPr>
          <p:nvPr/>
        </p:nvSpPr>
        <p:spPr bwMode="auto">
          <a:xfrm>
            <a:off x="990600" y="457200"/>
            <a:ext cx="7315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CCFF33"/>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pitchFamily="34"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9pPr>
          </a:lstStyle>
          <a:p>
            <a:pPr eaLnBrk="0" fontAlgn="base" hangingPunct="0">
              <a:spcBef>
                <a:spcPct val="50000"/>
              </a:spcBef>
              <a:spcAft>
                <a:spcPct val="0"/>
              </a:spcAft>
              <a:buClrTx/>
              <a:buSzTx/>
              <a:buFontTx/>
              <a:buNone/>
            </a:pPr>
            <a:r>
              <a:rPr lang="el-GR" altLang="el-GR" sz="2000" b="1" dirty="0" err="1" smtClean="0">
                <a:solidFill>
                  <a:srgbClr val="4D4D4D"/>
                </a:solidFill>
                <a:latin typeface="Times" pitchFamily="-92" charset="0"/>
              </a:rPr>
              <a:t>Καταγισμός</a:t>
            </a:r>
            <a:r>
              <a:rPr lang="el-GR" altLang="el-GR" sz="2000" b="1" dirty="0" smtClean="0">
                <a:solidFill>
                  <a:srgbClr val="4D4D4D"/>
                </a:solidFill>
                <a:latin typeface="Times" pitchFamily="-92" charset="0"/>
              </a:rPr>
              <a:t> ιδεών για  ερωτήματα με τους μαθητές</a:t>
            </a:r>
            <a:endParaRPr lang="en-US" altLang="el-GR" sz="2000" b="1" dirty="0" smtClean="0">
              <a:solidFill>
                <a:srgbClr val="4D4D4D"/>
              </a:solidFill>
              <a:latin typeface="Times" pitchFamily="-92" charset="0"/>
            </a:endParaRPr>
          </a:p>
        </p:txBody>
      </p:sp>
      <p:sp>
        <p:nvSpPr>
          <p:cNvPr id="375822" name="Text Box 14"/>
          <p:cNvSpPr txBox="1">
            <a:spLocks noChangeArrowheads="1"/>
          </p:cNvSpPr>
          <p:nvPr/>
        </p:nvSpPr>
        <p:spPr bwMode="auto">
          <a:xfrm>
            <a:off x="3124200" y="1295400"/>
            <a:ext cx="1219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CCFF33"/>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pitchFamily="34"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9pPr>
          </a:lstStyle>
          <a:p>
            <a:pPr eaLnBrk="0" fontAlgn="base" hangingPunct="0">
              <a:spcBef>
                <a:spcPct val="50000"/>
              </a:spcBef>
              <a:spcAft>
                <a:spcPct val="0"/>
              </a:spcAft>
              <a:buClrTx/>
              <a:buSzTx/>
              <a:buFontTx/>
              <a:buNone/>
            </a:pPr>
            <a:r>
              <a:rPr lang="el-GR" altLang="el-GR" sz="1200" b="1" dirty="0" smtClean="0">
                <a:solidFill>
                  <a:schemeClr val="bg1"/>
                </a:solidFill>
                <a:latin typeface="Times" pitchFamily="-92" charset="0"/>
              </a:rPr>
              <a:t>Τι είναι η εξοικονόμηση ενέργειας;</a:t>
            </a:r>
            <a:endParaRPr lang="en-US" altLang="el-GR" sz="1200" b="1" dirty="0" smtClean="0">
              <a:solidFill>
                <a:schemeClr val="bg1"/>
              </a:solidFill>
              <a:latin typeface="Times" pitchFamily="-92" charset="0"/>
            </a:endParaRPr>
          </a:p>
        </p:txBody>
      </p:sp>
      <p:sp>
        <p:nvSpPr>
          <p:cNvPr id="375823" name="Text Box 15"/>
          <p:cNvSpPr txBox="1">
            <a:spLocks noChangeArrowheads="1"/>
          </p:cNvSpPr>
          <p:nvPr/>
        </p:nvSpPr>
        <p:spPr bwMode="auto">
          <a:xfrm>
            <a:off x="5105400" y="1371600"/>
            <a:ext cx="1371600" cy="523875"/>
          </a:xfrm>
          <a:prstGeom prst="rect">
            <a:avLst/>
          </a:prstGeom>
          <a:noFill/>
          <a:ln w="9525">
            <a:noFill/>
            <a:miter lim="800000"/>
            <a:headEnd/>
            <a:tailEnd/>
          </a:ln>
        </p:spPr>
        <p:txBody>
          <a:bodyPr>
            <a:spAutoFit/>
          </a:bodyPr>
          <a:lstStyle/>
          <a:p>
            <a:pPr eaLnBrk="0" fontAlgn="base" hangingPunct="0">
              <a:spcBef>
                <a:spcPct val="50000"/>
              </a:spcBef>
              <a:spcAft>
                <a:spcPct val="0"/>
              </a:spcAft>
              <a:defRPr/>
            </a:pPr>
            <a:r>
              <a:rPr lang="el-GR" sz="1400" b="1" dirty="0">
                <a:solidFill>
                  <a:schemeClr val="bg1"/>
                </a:solidFill>
                <a:latin typeface="Times" pitchFamily="-92" charset="0"/>
              </a:rPr>
              <a:t>Ποιες είναι οι αιτίες;</a:t>
            </a:r>
            <a:endParaRPr lang="en-US" sz="1400" b="1" dirty="0">
              <a:solidFill>
                <a:schemeClr val="bg1"/>
              </a:solidFill>
              <a:latin typeface="Times" pitchFamily="-92" charset="0"/>
            </a:endParaRPr>
          </a:p>
        </p:txBody>
      </p:sp>
      <p:sp>
        <p:nvSpPr>
          <p:cNvPr id="375824" name="Text Box 16"/>
          <p:cNvSpPr txBox="1">
            <a:spLocks noChangeArrowheads="1"/>
          </p:cNvSpPr>
          <p:nvPr/>
        </p:nvSpPr>
        <p:spPr bwMode="auto">
          <a:xfrm>
            <a:off x="6934200" y="4724400"/>
            <a:ext cx="1524000" cy="738188"/>
          </a:xfrm>
          <a:prstGeom prst="rect">
            <a:avLst/>
          </a:prstGeom>
          <a:noFill/>
          <a:ln w="9525">
            <a:noFill/>
            <a:miter lim="800000"/>
            <a:headEnd/>
            <a:tailEnd/>
          </a:ln>
        </p:spPr>
        <p:txBody>
          <a:bodyPr>
            <a:spAutoFit/>
          </a:bodyPr>
          <a:lstStyle/>
          <a:p>
            <a:pPr eaLnBrk="0" fontAlgn="base" hangingPunct="0">
              <a:spcBef>
                <a:spcPct val="50000"/>
              </a:spcBef>
              <a:spcAft>
                <a:spcPct val="0"/>
              </a:spcAft>
              <a:defRPr/>
            </a:pPr>
            <a:r>
              <a:rPr lang="el-GR" sz="1400" b="1" dirty="0">
                <a:solidFill>
                  <a:schemeClr val="bg1"/>
                </a:solidFill>
                <a:latin typeface="Times" pitchFamily="-92" charset="0"/>
              </a:rPr>
              <a:t>Τι κάνει η πολιτεία για αυτό;</a:t>
            </a:r>
            <a:endParaRPr lang="en-US" sz="1400" b="1" dirty="0">
              <a:solidFill>
                <a:schemeClr val="bg1"/>
              </a:solidFill>
              <a:latin typeface="Times" pitchFamily="-92" charset="0"/>
            </a:endParaRPr>
          </a:p>
        </p:txBody>
      </p:sp>
      <p:sp>
        <p:nvSpPr>
          <p:cNvPr id="375825" name="Text Box 17"/>
          <p:cNvSpPr txBox="1">
            <a:spLocks noChangeArrowheads="1"/>
          </p:cNvSpPr>
          <p:nvPr/>
        </p:nvSpPr>
        <p:spPr bwMode="auto">
          <a:xfrm>
            <a:off x="838200" y="1371600"/>
            <a:ext cx="1371600" cy="708025"/>
          </a:xfrm>
          <a:prstGeom prst="rect">
            <a:avLst/>
          </a:prstGeom>
          <a:noFill/>
          <a:ln w="9525">
            <a:noFill/>
            <a:miter lim="800000"/>
            <a:headEnd/>
            <a:tailEnd/>
          </a:ln>
        </p:spPr>
        <p:txBody>
          <a:bodyPr>
            <a:spAutoFit/>
          </a:bodyPr>
          <a:lstStyle/>
          <a:p>
            <a:pPr eaLnBrk="0" fontAlgn="base" hangingPunct="0">
              <a:spcBef>
                <a:spcPct val="50000"/>
              </a:spcBef>
              <a:spcAft>
                <a:spcPct val="0"/>
              </a:spcAft>
              <a:defRPr/>
            </a:pPr>
            <a:r>
              <a:rPr lang="el-GR" sz="1600" b="1" dirty="0">
                <a:solidFill>
                  <a:schemeClr val="bg1"/>
                </a:solidFill>
                <a:latin typeface="Times" pitchFamily="-92" charset="0"/>
              </a:rPr>
              <a:t>Τι πρέπει </a:t>
            </a:r>
          </a:p>
          <a:p>
            <a:pPr eaLnBrk="0" fontAlgn="base" hangingPunct="0">
              <a:spcBef>
                <a:spcPct val="50000"/>
              </a:spcBef>
              <a:spcAft>
                <a:spcPct val="0"/>
              </a:spcAft>
              <a:defRPr/>
            </a:pPr>
            <a:r>
              <a:rPr lang="el-GR" sz="1600" b="1" dirty="0">
                <a:solidFill>
                  <a:schemeClr val="bg1"/>
                </a:solidFill>
                <a:latin typeface="Times" pitchFamily="-92" charset="0"/>
              </a:rPr>
              <a:t>να γίνει;</a:t>
            </a:r>
            <a:endParaRPr lang="en-US" sz="1600" b="1" dirty="0">
              <a:solidFill>
                <a:schemeClr val="bg1"/>
              </a:solidFill>
              <a:latin typeface="Times" pitchFamily="-92" charset="0"/>
            </a:endParaRPr>
          </a:p>
        </p:txBody>
      </p:sp>
      <p:sp>
        <p:nvSpPr>
          <p:cNvPr id="375826" name="Text Box 18"/>
          <p:cNvSpPr txBox="1">
            <a:spLocks noChangeArrowheads="1"/>
          </p:cNvSpPr>
          <p:nvPr/>
        </p:nvSpPr>
        <p:spPr bwMode="auto">
          <a:xfrm>
            <a:off x="1043608" y="4293096"/>
            <a:ext cx="1295400" cy="1169988"/>
          </a:xfrm>
          <a:prstGeom prst="rect">
            <a:avLst/>
          </a:prstGeom>
          <a:noFill/>
          <a:ln w="9525">
            <a:noFill/>
            <a:miter lim="800000"/>
            <a:headEnd/>
            <a:tailEnd/>
          </a:ln>
        </p:spPr>
        <p:txBody>
          <a:bodyPr>
            <a:spAutoFit/>
          </a:bodyPr>
          <a:lstStyle/>
          <a:p>
            <a:pPr eaLnBrk="0" fontAlgn="base" hangingPunct="0">
              <a:spcBef>
                <a:spcPct val="50000"/>
              </a:spcBef>
              <a:spcAft>
                <a:spcPct val="0"/>
              </a:spcAft>
              <a:defRPr/>
            </a:pPr>
            <a:r>
              <a:rPr lang="el-GR" sz="1400" b="1" dirty="0">
                <a:solidFill>
                  <a:schemeClr val="bg1"/>
                </a:solidFill>
                <a:latin typeface="Times" pitchFamily="-92" charset="0"/>
              </a:rPr>
              <a:t>Πώς ξέρετε για την εξοικονόμηση ενέργειας στις κατοικίες;</a:t>
            </a:r>
            <a:endParaRPr lang="en-US" sz="1400" b="1" dirty="0">
              <a:solidFill>
                <a:schemeClr val="bg1"/>
              </a:solidFill>
              <a:latin typeface="Times" pitchFamily="-92" charset="0"/>
            </a:endParaRPr>
          </a:p>
        </p:txBody>
      </p:sp>
      <p:sp>
        <p:nvSpPr>
          <p:cNvPr id="375827" name="Text Box 19"/>
          <p:cNvSpPr txBox="1">
            <a:spLocks noChangeArrowheads="1"/>
          </p:cNvSpPr>
          <p:nvPr/>
        </p:nvSpPr>
        <p:spPr bwMode="auto">
          <a:xfrm>
            <a:off x="6858000" y="3276600"/>
            <a:ext cx="1676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CCFF33"/>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pitchFamily="34"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9pPr>
          </a:lstStyle>
          <a:p>
            <a:pPr eaLnBrk="0" fontAlgn="base" hangingPunct="0">
              <a:spcBef>
                <a:spcPct val="50000"/>
              </a:spcBef>
              <a:spcAft>
                <a:spcPct val="0"/>
              </a:spcAft>
              <a:buClrTx/>
              <a:buSzTx/>
              <a:buFontTx/>
              <a:buNone/>
            </a:pPr>
            <a:r>
              <a:rPr lang="el-GR" altLang="el-GR" sz="1400" b="1" dirty="0" smtClean="0">
                <a:solidFill>
                  <a:schemeClr val="bg1"/>
                </a:solidFill>
                <a:latin typeface="Times" pitchFamily="-92" charset="0"/>
              </a:rPr>
              <a:t>Πόσο αποτελεσματικές είναι οι τωρινές στρατηγικές;</a:t>
            </a:r>
            <a:endParaRPr lang="en-US" altLang="el-GR" sz="1400" b="1" dirty="0" smtClean="0">
              <a:solidFill>
                <a:schemeClr val="bg1"/>
              </a:solidFill>
              <a:latin typeface="Times" pitchFamily="-92" charset="0"/>
            </a:endParaRPr>
          </a:p>
        </p:txBody>
      </p:sp>
      <p:sp>
        <p:nvSpPr>
          <p:cNvPr id="375828" name="Text Box 20"/>
          <p:cNvSpPr txBox="1">
            <a:spLocks noChangeArrowheads="1"/>
          </p:cNvSpPr>
          <p:nvPr/>
        </p:nvSpPr>
        <p:spPr bwMode="auto">
          <a:xfrm>
            <a:off x="6858000" y="1981200"/>
            <a:ext cx="1676400" cy="830263"/>
          </a:xfrm>
          <a:prstGeom prst="rect">
            <a:avLst/>
          </a:prstGeom>
          <a:noFill/>
          <a:ln w="9525">
            <a:noFill/>
            <a:miter lim="800000"/>
            <a:headEnd/>
            <a:tailEnd/>
          </a:ln>
        </p:spPr>
        <p:txBody>
          <a:bodyPr>
            <a:spAutoFit/>
          </a:bodyPr>
          <a:lstStyle/>
          <a:p>
            <a:pPr eaLnBrk="0" fontAlgn="base" hangingPunct="0">
              <a:spcBef>
                <a:spcPct val="50000"/>
              </a:spcBef>
              <a:spcAft>
                <a:spcPct val="0"/>
              </a:spcAft>
              <a:defRPr/>
            </a:pPr>
            <a:r>
              <a:rPr lang="el-GR" sz="1200" b="1" dirty="0">
                <a:solidFill>
                  <a:schemeClr val="bg1"/>
                </a:solidFill>
                <a:latin typeface="Times" pitchFamily="-92" charset="0"/>
              </a:rPr>
              <a:t>Τι προβλήματα δημιουργούνται από την σπατάλη </a:t>
            </a:r>
            <a:r>
              <a:rPr lang="el-GR" sz="1200" b="1" dirty="0" err="1">
                <a:solidFill>
                  <a:schemeClr val="bg1"/>
                </a:solidFill>
                <a:latin typeface="Times" pitchFamily="-92" charset="0"/>
              </a:rPr>
              <a:t>ενεργειας</a:t>
            </a:r>
            <a:r>
              <a:rPr lang="el-GR" sz="1200" b="1" dirty="0">
                <a:solidFill>
                  <a:schemeClr val="bg1"/>
                </a:solidFill>
                <a:latin typeface="Times" pitchFamily="-92" charset="0"/>
              </a:rPr>
              <a:t>;</a:t>
            </a:r>
            <a:endParaRPr lang="en-US" sz="1200" b="1" dirty="0">
              <a:solidFill>
                <a:schemeClr val="bg1"/>
              </a:solidFill>
              <a:latin typeface="Times" pitchFamily="-92" charset="0"/>
            </a:endParaRPr>
          </a:p>
        </p:txBody>
      </p:sp>
      <p:sp>
        <p:nvSpPr>
          <p:cNvPr id="375829" name="Text Box 21"/>
          <p:cNvSpPr txBox="1">
            <a:spLocks noChangeArrowheads="1"/>
          </p:cNvSpPr>
          <p:nvPr/>
        </p:nvSpPr>
        <p:spPr bwMode="auto">
          <a:xfrm>
            <a:off x="914400" y="3048000"/>
            <a:ext cx="1676400" cy="954088"/>
          </a:xfrm>
          <a:prstGeom prst="rect">
            <a:avLst/>
          </a:prstGeom>
          <a:noFill/>
          <a:ln w="9525">
            <a:noFill/>
            <a:miter lim="800000"/>
            <a:headEnd/>
            <a:tailEnd/>
          </a:ln>
        </p:spPr>
        <p:txBody>
          <a:bodyPr>
            <a:spAutoFit/>
          </a:bodyPr>
          <a:lstStyle/>
          <a:p>
            <a:pPr eaLnBrk="0" fontAlgn="base" hangingPunct="0">
              <a:spcBef>
                <a:spcPct val="50000"/>
              </a:spcBef>
              <a:spcAft>
                <a:spcPct val="0"/>
              </a:spcAft>
              <a:defRPr/>
            </a:pPr>
            <a:r>
              <a:rPr lang="el-GR" sz="1400" b="1" dirty="0">
                <a:solidFill>
                  <a:schemeClr val="bg1"/>
                </a:solidFill>
                <a:latin typeface="Times" pitchFamily="-92" charset="0"/>
              </a:rPr>
              <a:t>Ποιες είναι οι δυσκολίες για την επίλυση του προβλήματος;</a:t>
            </a:r>
            <a:endParaRPr lang="en-US" sz="1400" b="1" dirty="0">
              <a:solidFill>
                <a:schemeClr val="bg1"/>
              </a:solidFill>
              <a:latin typeface="Times" pitchFamily="-92" charset="0"/>
            </a:endParaRPr>
          </a:p>
        </p:txBody>
      </p:sp>
      <p:sp>
        <p:nvSpPr>
          <p:cNvPr id="3094" name="Rectangle 22"/>
          <p:cNvSpPr>
            <a:spLocks noChangeArrowheads="1"/>
          </p:cNvSpPr>
          <p:nvPr/>
        </p:nvSpPr>
        <p:spPr bwMode="auto">
          <a:xfrm>
            <a:off x="3810000" y="4648200"/>
            <a:ext cx="1524000" cy="1219200"/>
          </a:xfrm>
          <a:prstGeom prst="rect">
            <a:avLst/>
          </a:prstGeom>
          <a:noFill/>
          <a:ln w="57150"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rgbClr val="CCFF33"/>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pitchFamily="34"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9pPr>
          </a:lstStyle>
          <a:p>
            <a:pPr eaLnBrk="0" fontAlgn="base" hangingPunct="0">
              <a:spcBef>
                <a:spcPct val="0"/>
              </a:spcBef>
              <a:spcAft>
                <a:spcPct val="0"/>
              </a:spcAft>
              <a:buClrTx/>
              <a:buSzTx/>
              <a:buFontTx/>
              <a:buNone/>
            </a:pPr>
            <a:endParaRPr lang="el-GR" altLang="el-GR" sz="2400" smtClean="0">
              <a:solidFill>
                <a:srgbClr val="FFFFCC"/>
              </a:solidFill>
              <a:latin typeface="Times" pitchFamily="-92" charset="0"/>
            </a:endParaRPr>
          </a:p>
        </p:txBody>
      </p:sp>
      <p:sp>
        <p:nvSpPr>
          <p:cNvPr id="375831" name="Text Box 23"/>
          <p:cNvSpPr txBox="1">
            <a:spLocks noChangeArrowheads="1"/>
          </p:cNvSpPr>
          <p:nvPr/>
        </p:nvSpPr>
        <p:spPr bwMode="auto">
          <a:xfrm>
            <a:off x="3810000" y="4648200"/>
            <a:ext cx="1447800" cy="923330"/>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CCFF33"/>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pitchFamily="34"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9pPr>
          </a:lstStyle>
          <a:p>
            <a:pPr eaLnBrk="0" fontAlgn="base" hangingPunct="0">
              <a:spcBef>
                <a:spcPct val="50000"/>
              </a:spcBef>
              <a:spcAft>
                <a:spcPct val="0"/>
              </a:spcAft>
              <a:buClrTx/>
              <a:buSzTx/>
              <a:buFontTx/>
              <a:buNone/>
            </a:pPr>
            <a:r>
              <a:rPr lang="el-GR" altLang="el-GR" sz="1800" b="1" dirty="0" smtClean="0">
                <a:solidFill>
                  <a:schemeClr val="bg1"/>
                </a:solidFill>
                <a:latin typeface="Times" pitchFamily="-92" charset="0"/>
              </a:rPr>
              <a:t>Τι θα κάνετε </a:t>
            </a:r>
            <a:r>
              <a:rPr lang="el-GR" altLang="el-GR" sz="1800" b="1" dirty="0" smtClean="0">
                <a:solidFill>
                  <a:schemeClr val="bg1"/>
                </a:solidFill>
                <a:latin typeface="Times" pitchFamily="-92" charset="0"/>
              </a:rPr>
              <a:t>εσείς γι’ αυτό; </a:t>
            </a:r>
            <a:endParaRPr lang="en-US" altLang="el-GR" sz="1800" b="1" i="1" dirty="0" smtClean="0">
              <a:solidFill>
                <a:schemeClr val="bg1"/>
              </a:solidFill>
              <a:latin typeface="Times" pitchFamily="-92" charset="0"/>
            </a:endParaRPr>
          </a:p>
        </p:txBody>
      </p:sp>
      <p:sp>
        <p:nvSpPr>
          <p:cNvPr id="3096" name="Line 24"/>
          <p:cNvSpPr>
            <a:spLocks noChangeShapeType="1"/>
          </p:cNvSpPr>
          <p:nvPr/>
        </p:nvSpPr>
        <p:spPr bwMode="auto">
          <a:xfrm flipH="1" flipV="1">
            <a:off x="3962400" y="2209800"/>
            <a:ext cx="152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l-GR" sz="2400" smtClean="0">
              <a:solidFill>
                <a:srgbClr val="FFFFCC"/>
              </a:solidFill>
              <a:latin typeface="Times" pitchFamily="-92" charset="0"/>
            </a:endParaRPr>
          </a:p>
        </p:txBody>
      </p:sp>
      <p:sp>
        <p:nvSpPr>
          <p:cNvPr id="3097" name="Line 25"/>
          <p:cNvSpPr>
            <a:spLocks noChangeShapeType="1"/>
          </p:cNvSpPr>
          <p:nvPr/>
        </p:nvSpPr>
        <p:spPr bwMode="auto">
          <a:xfrm flipV="1">
            <a:off x="5029200" y="2133600"/>
            <a:ext cx="457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l-GR" sz="2400" smtClean="0">
              <a:solidFill>
                <a:srgbClr val="FFFFCC"/>
              </a:solidFill>
              <a:latin typeface="Times" pitchFamily="-92" charset="0"/>
            </a:endParaRPr>
          </a:p>
        </p:txBody>
      </p:sp>
      <p:sp>
        <p:nvSpPr>
          <p:cNvPr id="3098" name="Line 26"/>
          <p:cNvSpPr>
            <a:spLocks noChangeShapeType="1"/>
          </p:cNvSpPr>
          <p:nvPr/>
        </p:nvSpPr>
        <p:spPr bwMode="auto">
          <a:xfrm flipV="1">
            <a:off x="5486400" y="2590800"/>
            <a:ext cx="1143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l-GR" sz="2400" smtClean="0">
              <a:solidFill>
                <a:srgbClr val="FFFFCC"/>
              </a:solidFill>
              <a:latin typeface="Times" pitchFamily="-92" charset="0"/>
            </a:endParaRPr>
          </a:p>
        </p:txBody>
      </p:sp>
      <p:sp>
        <p:nvSpPr>
          <p:cNvPr id="3099" name="Line 27"/>
          <p:cNvSpPr>
            <a:spLocks noChangeShapeType="1"/>
          </p:cNvSpPr>
          <p:nvPr/>
        </p:nvSpPr>
        <p:spPr bwMode="auto">
          <a:xfrm>
            <a:off x="5638800" y="3505200"/>
            <a:ext cx="1143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l-GR" sz="2400" smtClean="0">
              <a:solidFill>
                <a:srgbClr val="FFFFCC"/>
              </a:solidFill>
              <a:latin typeface="Times" pitchFamily="-92" charset="0"/>
            </a:endParaRPr>
          </a:p>
        </p:txBody>
      </p:sp>
      <p:sp>
        <p:nvSpPr>
          <p:cNvPr id="3100" name="Line 28"/>
          <p:cNvSpPr>
            <a:spLocks noChangeShapeType="1"/>
          </p:cNvSpPr>
          <p:nvPr/>
        </p:nvSpPr>
        <p:spPr bwMode="auto">
          <a:xfrm flipH="1" flipV="1">
            <a:off x="2286000" y="2362200"/>
            <a:ext cx="13716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l-GR" sz="2400" smtClean="0">
              <a:solidFill>
                <a:srgbClr val="FFFFCC"/>
              </a:solidFill>
              <a:latin typeface="Times" pitchFamily="-92" charset="0"/>
            </a:endParaRPr>
          </a:p>
        </p:txBody>
      </p:sp>
      <p:sp>
        <p:nvSpPr>
          <p:cNvPr id="3101" name="Line 29"/>
          <p:cNvSpPr>
            <a:spLocks noChangeShapeType="1"/>
          </p:cNvSpPr>
          <p:nvPr/>
        </p:nvSpPr>
        <p:spPr bwMode="auto">
          <a:xfrm flipH="1" flipV="1">
            <a:off x="2667000" y="34290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l-GR" sz="2400" smtClean="0">
              <a:solidFill>
                <a:srgbClr val="FFFFCC"/>
              </a:solidFill>
              <a:latin typeface="Times" pitchFamily="-92" charset="0"/>
            </a:endParaRPr>
          </a:p>
        </p:txBody>
      </p:sp>
      <p:sp>
        <p:nvSpPr>
          <p:cNvPr id="3102" name="Line 30"/>
          <p:cNvSpPr>
            <a:spLocks noChangeShapeType="1"/>
          </p:cNvSpPr>
          <p:nvPr/>
        </p:nvSpPr>
        <p:spPr bwMode="auto">
          <a:xfrm flipH="1">
            <a:off x="2514600" y="4038600"/>
            <a:ext cx="1447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l-GR" sz="2400" smtClean="0">
              <a:solidFill>
                <a:srgbClr val="FFFFCC"/>
              </a:solidFill>
              <a:latin typeface="Times" pitchFamily="-92" charset="0"/>
            </a:endParaRPr>
          </a:p>
        </p:txBody>
      </p:sp>
      <p:sp>
        <p:nvSpPr>
          <p:cNvPr id="3103" name="Line 31"/>
          <p:cNvSpPr>
            <a:spLocks noChangeShapeType="1"/>
          </p:cNvSpPr>
          <p:nvPr/>
        </p:nvSpPr>
        <p:spPr bwMode="auto">
          <a:xfrm>
            <a:off x="5410200" y="3886200"/>
            <a:ext cx="12192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l-GR" sz="2400" smtClean="0">
              <a:solidFill>
                <a:srgbClr val="FFFFCC"/>
              </a:solidFill>
              <a:latin typeface="Times" pitchFamily="-92" charset="0"/>
            </a:endParaRPr>
          </a:p>
        </p:txBody>
      </p:sp>
      <p:sp>
        <p:nvSpPr>
          <p:cNvPr id="375840" name="Line 32"/>
          <p:cNvSpPr>
            <a:spLocks noChangeShapeType="1"/>
          </p:cNvSpPr>
          <p:nvPr/>
        </p:nvSpPr>
        <p:spPr bwMode="auto">
          <a:xfrm>
            <a:off x="4572000" y="4114800"/>
            <a:ext cx="0" cy="457200"/>
          </a:xfrm>
          <a:prstGeom prst="line">
            <a:avLst/>
          </a:prstGeom>
          <a:noFill/>
          <a:ln w="76200" cmpd="tri">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l-GR" sz="2400" smtClean="0">
              <a:solidFill>
                <a:srgbClr val="FFFFCC"/>
              </a:solidFill>
              <a:latin typeface="Times" pitchFamily="-92" charset="0"/>
            </a:endParaRPr>
          </a:p>
        </p:txBody>
      </p:sp>
      <p:sp>
        <p:nvSpPr>
          <p:cNvPr id="3105" name="Text Box 33"/>
          <p:cNvSpPr txBox="1">
            <a:spLocks noChangeArrowheads="1"/>
          </p:cNvSpPr>
          <p:nvPr/>
        </p:nvSpPr>
        <p:spPr bwMode="auto">
          <a:xfrm>
            <a:off x="4953000" y="21336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CCFF33"/>
              </a:buClr>
              <a:buSzPct val="70000"/>
              <a:buFont typeface="Wingdings" pitchFamily="2" charset="2"/>
              <a:buChar char="n"/>
              <a:defRPr sz="3200">
                <a:solidFill>
                  <a:schemeClr val="tx1"/>
                </a:solidFill>
                <a:latin typeface="Arial" pitchFamily="34" charset="0"/>
              </a:defRPr>
            </a:lvl1pPr>
            <a:lvl2pPr marL="742950" indent="-285750">
              <a:spcBef>
                <a:spcPct val="20000"/>
              </a:spcBef>
              <a:buClr>
                <a:schemeClr val="accent2"/>
              </a:buClr>
              <a:buSzPct val="65000"/>
              <a:buFont typeface="Wingdings" pitchFamily="2" charset="2"/>
              <a:buChar char="n"/>
              <a:defRPr sz="2800">
                <a:solidFill>
                  <a:schemeClr val="tx1"/>
                </a:solidFill>
                <a:latin typeface="Arial" pitchFamily="34" charset="0"/>
              </a:defRPr>
            </a:lvl2pPr>
            <a:lvl3pPr marL="1143000" indent="-228600">
              <a:spcBef>
                <a:spcPct val="20000"/>
              </a:spcBef>
              <a:buClr>
                <a:srgbClr val="0099CC"/>
              </a:buClr>
              <a:buSzPct val="65000"/>
              <a:buFont typeface="Wingdings" pitchFamily="2" charset="2"/>
              <a:buChar char="n"/>
              <a:defRPr sz="2400">
                <a:solidFill>
                  <a:schemeClr val="tx1"/>
                </a:solidFill>
                <a:latin typeface="Arial" pitchFamily="34" charset="0"/>
              </a:defRPr>
            </a:lvl3pPr>
            <a:lvl4pPr marL="1600200" indent="-228600">
              <a:spcBef>
                <a:spcPct val="20000"/>
              </a:spcBef>
              <a:buClr>
                <a:schemeClr val="tx2"/>
              </a:buClr>
              <a:buSzPct val="75000"/>
              <a:buFont typeface="Wingdings" pitchFamily="2" charset="2"/>
              <a:buChar char="n"/>
              <a:defRPr sz="2000">
                <a:solidFill>
                  <a:schemeClr val="tx1"/>
                </a:solidFill>
                <a:latin typeface="Arial"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Arial" pitchFamily="34" charset="0"/>
              </a:defRPr>
            </a:lvl9pPr>
          </a:lstStyle>
          <a:p>
            <a:pPr eaLnBrk="0" fontAlgn="base" hangingPunct="0">
              <a:spcBef>
                <a:spcPct val="0"/>
              </a:spcBef>
              <a:spcAft>
                <a:spcPct val="0"/>
              </a:spcAft>
              <a:buClrTx/>
              <a:buSzTx/>
              <a:buFontTx/>
              <a:buNone/>
            </a:pPr>
            <a:endParaRPr lang="el-GR" altLang="el-GR" sz="2400" smtClean="0">
              <a:solidFill>
                <a:srgbClr val="FFFFCC"/>
              </a:solidFill>
              <a:latin typeface="Times New Roman" pitchFamily="18" charset="0"/>
            </a:endParaRPr>
          </a:p>
        </p:txBody>
      </p:sp>
      <p:pic>
        <p:nvPicPr>
          <p:cNvPr id="3106" name="Picture 3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5867400"/>
            <a:ext cx="60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5843" name="Text Box 35"/>
          <p:cNvSpPr txBox="1">
            <a:spLocks noChangeArrowheads="1"/>
          </p:cNvSpPr>
          <p:nvPr/>
        </p:nvSpPr>
        <p:spPr bwMode="auto">
          <a:xfrm>
            <a:off x="838200" y="6096000"/>
            <a:ext cx="8001000" cy="369888"/>
          </a:xfrm>
          <a:prstGeom prst="rect">
            <a:avLst/>
          </a:prstGeom>
          <a:noFill/>
          <a:ln w="19050">
            <a:solidFill>
              <a:srgbClr val="008000"/>
            </a:solidFill>
            <a:miter lim="800000"/>
            <a:headEnd/>
            <a:tailEnd/>
          </a:ln>
          <a:effectLst/>
        </p:spPr>
        <p:txBody>
          <a:bodyPr>
            <a:spAutoFit/>
          </a:bodyPr>
          <a:lstStyle/>
          <a:p>
            <a:pPr eaLnBrk="0" fontAlgn="base" hangingPunct="0">
              <a:spcBef>
                <a:spcPct val="50000"/>
              </a:spcBef>
              <a:spcAft>
                <a:spcPct val="0"/>
              </a:spcAft>
              <a:defRPr/>
            </a:pPr>
            <a:r>
              <a:rPr lang="el-GR" b="1" dirty="0">
                <a:solidFill>
                  <a:srgbClr val="FF0000"/>
                </a:solidFill>
                <a:effectLst>
                  <a:outerShdw blurRad="38100" dist="38100" dir="2700000" algn="tl">
                    <a:srgbClr val="C0C0C0"/>
                  </a:outerShdw>
                </a:effectLst>
                <a:latin typeface="Times New Roman" pitchFamily="18" charset="0"/>
              </a:rPr>
              <a:t>Κάθε ομάδα ή  </a:t>
            </a:r>
            <a:r>
              <a:rPr lang="el-GR" b="1" dirty="0" err="1">
                <a:solidFill>
                  <a:srgbClr val="FF0000"/>
                </a:solidFill>
                <a:effectLst>
                  <a:outerShdw blurRad="38100" dist="38100" dir="2700000" algn="tl">
                    <a:srgbClr val="C0C0C0"/>
                  </a:outerShdw>
                </a:effectLst>
                <a:latin typeface="Times New Roman" pitchFamily="18" charset="0"/>
              </a:rPr>
              <a:t>υπο</a:t>
            </a:r>
            <a:r>
              <a:rPr lang="el-GR" b="1" dirty="0">
                <a:solidFill>
                  <a:srgbClr val="FF0000"/>
                </a:solidFill>
                <a:effectLst>
                  <a:outerShdw blurRad="38100" dist="38100" dir="2700000" algn="tl">
                    <a:srgbClr val="C0C0C0"/>
                  </a:outerShdw>
                </a:effectLst>
                <a:latin typeface="Times New Roman" pitchFamily="18" charset="0"/>
              </a:rPr>
              <a:t>-ομάδα μπορεί να ασχοληθεί με ένα  τουλάχιστον ερώτημα </a:t>
            </a:r>
            <a:r>
              <a:rPr lang="en-US" b="1" dirty="0">
                <a:solidFill>
                  <a:srgbClr val="FF00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xmlns="" val="34136118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75823">
                                            <p:txEl>
                                              <p:pRg st="0" end="0"/>
                                            </p:txEl>
                                          </p:spTgt>
                                        </p:tgtEl>
                                        <p:attrNameLst>
                                          <p:attrName>style.visibility</p:attrName>
                                        </p:attrNameLst>
                                      </p:cBhvr>
                                      <p:to>
                                        <p:strVal val="visible"/>
                                      </p:to>
                                    </p:set>
                                    <p:animEffect transition="in" filter="dissolve">
                                      <p:cBhvr>
                                        <p:cTn id="7" dur="500"/>
                                        <p:tgtEl>
                                          <p:spTgt spid="3758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75826">
                                            <p:txEl>
                                              <p:pRg st="0" end="0"/>
                                            </p:txEl>
                                          </p:spTgt>
                                        </p:tgtEl>
                                        <p:attrNameLst>
                                          <p:attrName>style.visibility</p:attrName>
                                        </p:attrNameLst>
                                      </p:cBhvr>
                                      <p:to>
                                        <p:strVal val="visible"/>
                                      </p:to>
                                    </p:set>
                                    <p:animEffect transition="in" filter="dissolve">
                                      <p:cBhvr>
                                        <p:cTn id="12" dur="500"/>
                                        <p:tgtEl>
                                          <p:spTgt spid="3758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75824">
                                            <p:txEl>
                                              <p:pRg st="0" end="0"/>
                                            </p:txEl>
                                          </p:spTgt>
                                        </p:tgtEl>
                                        <p:attrNameLst>
                                          <p:attrName>style.visibility</p:attrName>
                                        </p:attrNameLst>
                                      </p:cBhvr>
                                      <p:to>
                                        <p:strVal val="visible"/>
                                      </p:to>
                                    </p:set>
                                    <p:animEffect transition="in" filter="dissolve">
                                      <p:cBhvr>
                                        <p:cTn id="17" dur="500"/>
                                        <p:tgtEl>
                                          <p:spTgt spid="37582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75822">
                                            <p:txEl>
                                              <p:pRg st="0" end="0"/>
                                            </p:txEl>
                                          </p:spTgt>
                                        </p:tgtEl>
                                        <p:attrNameLst>
                                          <p:attrName>style.visibility</p:attrName>
                                        </p:attrNameLst>
                                      </p:cBhvr>
                                      <p:to>
                                        <p:strVal val="visible"/>
                                      </p:to>
                                    </p:set>
                                    <p:animEffect transition="in" filter="dissolve">
                                      <p:cBhvr>
                                        <p:cTn id="22" dur="500"/>
                                        <p:tgtEl>
                                          <p:spTgt spid="37582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75827">
                                            <p:txEl>
                                              <p:pRg st="0" end="0"/>
                                            </p:txEl>
                                          </p:spTgt>
                                        </p:tgtEl>
                                        <p:attrNameLst>
                                          <p:attrName>style.visibility</p:attrName>
                                        </p:attrNameLst>
                                      </p:cBhvr>
                                      <p:to>
                                        <p:strVal val="visible"/>
                                      </p:to>
                                    </p:set>
                                    <p:animEffect transition="in" filter="dissolve">
                                      <p:cBhvr>
                                        <p:cTn id="27" dur="500"/>
                                        <p:tgtEl>
                                          <p:spTgt spid="37582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75829">
                                            <p:txEl>
                                              <p:pRg st="0" end="0"/>
                                            </p:txEl>
                                          </p:spTgt>
                                        </p:tgtEl>
                                        <p:attrNameLst>
                                          <p:attrName>style.visibility</p:attrName>
                                        </p:attrNameLst>
                                      </p:cBhvr>
                                      <p:to>
                                        <p:strVal val="visible"/>
                                      </p:to>
                                    </p:set>
                                    <p:animEffect transition="in" filter="dissolve">
                                      <p:cBhvr>
                                        <p:cTn id="32" dur="500"/>
                                        <p:tgtEl>
                                          <p:spTgt spid="37582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75828">
                                            <p:txEl>
                                              <p:pRg st="0" end="0"/>
                                            </p:txEl>
                                          </p:spTgt>
                                        </p:tgtEl>
                                        <p:attrNameLst>
                                          <p:attrName>style.visibility</p:attrName>
                                        </p:attrNameLst>
                                      </p:cBhvr>
                                      <p:to>
                                        <p:strVal val="visible"/>
                                      </p:to>
                                    </p:set>
                                    <p:animEffect transition="in" filter="dissolve">
                                      <p:cBhvr>
                                        <p:cTn id="37" dur="500"/>
                                        <p:tgtEl>
                                          <p:spTgt spid="375828">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75825">
                                            <p:txEl>
                                              <p:pRg st="0" end="0"/>
                                            </p:txEl>
                                          </p:spTgt>
                                        </p:tgtEl>
                                        <p:attrNameLst>
                                          <p:attrName>style.visibility</p:attrName>
                                        </p:attrNameLst>
                                      </p:cBhvr>
                                      <p:to>
                                        <p:strVal val="visible"/>
                                      </p:to>
                                    </p:set>
                                    <p:animEffect transition="in" filter="dissolve">
                                      <p:cBhvr>
                                        <p:cTn id="42" dur="500"/>
                                        <p:tgtEl>
                                          <p:spTgt spid="375825">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75825">
                                            <p:txEl>
                                              <p:pRg st="1" end="1"/>
                                            </p:txEl>
                                          </p:spTgt>
                                        </p:tgtEl>
                                        <p:attrNameLst>
                                          <p:attrName>style.visibility</p:attrName>
                                        </p:attrNameLst>
                                      </p:cBhvr>
                                      <p:to>
                                        <p:strVal val="visible"/>
                                      </p:to>
                                    </p:set>
                                    <p:animEffect transition="in" filter="dissolve">
                                      <p:cBhvr>
                                        <p:cTn id="47" dur="500"/>
                                        <p:tgtEl>
                                          <p:spTgt spid="375825">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75840"/>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375831">
                                            <p:txEl>
                                              <p:pRg st="0" end="0"/>
                                            </p:txEl>
                                          </p:spTgt>
                                        </p:tgtEl>
                                        <p:attrNameLst>
                                          <p:attrName>style.visibility</p:attrName>
                                        </p:attrNameLst>
                                      </p:cBhvr>
                                      <p:to>
                                        <p:strVal val="visible"/>
                                      </p:to>
                                    </p:set>
                                    <p:anim calcmode="lin" valueType="num">
                                      <p:cBhvr additive="base">
                                        <p:cTn id="56" dur="500" fill="hold"/>
                                        <p:tgtEl>
                                          <p:spTgt spid="37583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758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539552" y="1484784"/>
            <a:ext cx="3178696" cy="2337048"/>
          </a:xfrm>
        </p:spPr>
        <p:txBody>
          <a:bodyPr>
            <a:normAutofit fontScale="25000" lnSpcReduction="20000"/>
          </a:bodyPr>
          <a:lstStyle/>
          <a:p>
            <a:pPr lvl="1">
              <a:buNone/>
            </a:pPr>
            <a:r>
              <a:rPr lang="el-GR" sz="7200" u="sng" dirty="0" smtClean="0">
                <a:solidFill>
                  <a:srgbClr val="C00000"/>
                </a:solidFill>
                <a:latin typeface="Comic Sans MS" panose="030F0702030302020204" pitchFamily="66" charset="0"/>
              </a:rPr>
              <a:t> </a:t>
            </a:r>
            <a:r>
              <a:rPr lang="el-GR" sz="7200" u="sng" dirty="0" smtClean="0">
                <a:solidFill>
                  <a:srgbClr val="C00000"/>
                </a:solidFill>
                <a:latin typeface="Comic Sans MS" panose="030F0702030302020204" pitchFamily="66" charset="0"/>
              </a:rPr>
              <a:t>ΟΙ </a:t>
            </a:r>
            <a:r>
              <a:rPr lang="el-GR" sz="7200" u="sng" dirty="0" smtClean="0">
                <a:solidFill>
                  <a:srgbClr val="C00000"/>
                </a:solidFill>
                <a:latin typeface="Comic Sans MS" panose="030F0702030302020204" pitchFamily="66" charset="0"/>
              </a:rPr>
              <a:t>ΑΤΡΟΜΗΤΟΙ </a:t>
            </a:r>
            <a:r>
              <a:rPr lang="el-GR" sz="7200" u="sng" dirty="0" smtClean="0">
                <a:solidFill>
                  <a:srgbClr val="FF0000"/>
                </a:solidFill>
                <a:latin typeface="Comic Sans MS" panose="030F0702030302020204" pitchFamily="66" charset="0"/>
              </a:rPr>
              <a:t>                          </a:t>
            </a:r>
            <a:endParaRPr lang="el-GR" sz="7200" u="sng" dirty="0" smtClean="0">
              <a:solidFill>
                <a:srgbClr val="FF0000"/>
              </a:solidFill>
              <a:latin typeface="Comic Sans MS" panose="030F0702030302020204" pitchFamily="66" charset="0"/>
            </a:endParaRPr>
          </a:p>
          <a:p>
            <a:pPr marL="0" lvl="0" indent="0">
              <a:spcBef>
                <a:spcPts val="0"/>
              </a:spcBef>
              <a:buClrTx/>
              <a:buSzTx/>
              <a:buNone/>
            </a:pPr>
            <a:r>
              <a:rPr lang="el-GR" sz="7200" dirty="0" smtClean="0">
                <a:solidFill>
                  <a:prstClr val="white"/>
                </a:solidFill>
                <a:latin typeface="Comic Sans MS" panose="030F0702030302020204" pitchFamily="66" charset="0"/>
              </a:rPr>
              <a:t>       Καζαμίας </a:t>
            </a:r>
            <a:r>
              <a:rPr lang="el-GR" sz="7200" dirty="0">
                <a:solidFill>
                  <a:prstClr val="white"/>
                </a:solidFill>
                <a:latin typeface="Comic Sans MS" panose="030F0702030302020204" pitchFamily="66" charset="0"/>
              </a:rPr>
              <a:t>Σταύρος</a:t>
            </a:r>
          </a:p>
          <a:p>
            <a:pPr marL="0" lvl="0" indent="0">
              <a:spcBef>
                <a:spcPts val="0"/>
              </a:spcBef>
              <a:buClrTx/>
              <a:buSzTx/>
              <a:buNone/>
            </a:pPr>
            <a:r>
              <a:rPr lang="el-GR" sz="7200" dirty="0" smtClean="0">
                <a:solidFill>
                  <a:prstClr val="white"/>
                </a:solidFill>
                <a:latin typeface="Comic Sans MS" panose="030F0702030302020204" pitchFamily="66" charset="0"/>
              </a:rPr>
              <a:t>    </a:t>
            </a:r>
            <a:r>
              <a:rPr lang="el-GR" sz="7200" dirty="0" err="1" smtClean="0">
                <a:solidFill>
                  <a:prstClr val="white"/>
                </a:solidFill>
                <a:latin typeface="Comic Sans MS" panose="030F0702030302020204" pitchFamily="66" charset="0"/>
              </a:rPr>
              <a:t>Ελμασίδου</a:t>
            </a:r>
            <a:r>
              <a:rPr lang="el-GR" sz="7200" dirty="0" smtClean="0">
                <a:solidFill>
                  <a:prstClr val="white"/>
                </a:solidFill>
                <a:latin typeface="Comic Sans MS" panose="030F0702030302020204" pitchFamily="66" charset="0"/>
              </a:rPr>
              <a:t> </a:t>
            </a:r>
            <a:r>
              <a:rPr lang="el-GR" sz="7200" dirty="0" err="1" smtClean="0">
                <a:solidFill>
                  <a:prstClr val="white"/>
                </a:solidFill>
                <a:latin typeface="Comic Sans MS" panose="030F0702030302020204" pitchFamily="66" charset="0"/>
              </a:rPr>
              <a:t>Κρυσταλία</a:t>
            </a:r>
            <a:endParaRPr lang="el-GR" sz="7200" dirty="0" smtClean="0">
              <a:solidFill>
                <a:prstClr val="white"/>
              </a:solidFill>
              <a:latin typeface="Comic Sans MS" panose="030F0702030302020204" pitchFamily="66" charset="0"/>
            </a:endParaRPr>
          </a:p>
          <a:p>
            <a:pPr marL="0" lvl="0" indent="0">
              <a:spcBef>
                <a:spcPts val="0"/>
              </a:spcBef>
              <a:buClrTx/>
              <a:buSzTx/>
              <a:buNone/>
            </a:pPr>
            <a:r>
              <a:rPr lang="el-GR" sz="7200" dirty="0" smtClean="0">
                <a:solidFill>
                  <a:prstClr val="white"/>
                </a:solidFill>
                <a:latin typeface="Comic Sans MS" panose="030F0702030302020204" pitchFamily="66" charset="0"/>
              </a:rPr>
              <a:t>                                                      </a:t>
            </a:r>
          </a:p>
          <a:p>
            <a:pPr marL="0" lvl="0" indent="0">
              <a:spcBef>
                <a:spcPts val="0"/>
              </a:spcBef>
              <a:buClrTx/>
              <a:buSzTx/>
              <a:buNone/>
            </a:pPr>
            <a:r>
              <a:rPr lang="el-GR" sz="7200" dirty="0" smtClean="0">
                <a:solidFill>
                  <a:prstClr val="white"/>
                </a:solidFill>
                <a:latin typeface="Comic Sans MS" panose="030F0702030302020204" pitchFamily="66" charset="0"/>
              </a:rPr>
              <a:t>     </a:t>
            </a:r>
            <a:r>
              <a:rPr lang="el-GR" sz="7200" dirty="0" err="1" smtClean="0">
                <a:solidFill>
                  <a:prstClr val="white"/>
                </a:solidFill>
                <a:latin typeface="Comic Sans MS" panose="030F0702030302020204" pitchFamily="66" charset="0"/>
              </a:rPr>
              <a:t>Ιωαννίδου</a:t>
            </a:r>
            <a:r>
              <a:rPr lang="el-GR" sz="7200" dirty="0" smtClean="0">
                <a:solidFill>
                  <a:prstClr val="white"/>
                </a:solidFill>
                <a:latin typeface="Comic Sans MS" panose="030F0702030302020204" pitchFamily="66" charset="0"/>
              </a:rPr>
              <a:t>  Μάχη                          </a:t>
            </a:r>
          </a:p>
          <a:p>
            <a:pPr marL="0" lvl="0" indent="0">
              <a:spcBef>
                <a:spcPts val="0"/>
              </a:spcBef>
              <a:buClrTx/>
              <a:buSzTx/>
              <a:buNone/>
            </a:pPr>
            <a:r>
              <a:rPr lang="el-GR" sz="7200" dirty="0" smtClean="0">
                <a:solidFill>
                  <a:prstClr val="white"/>
                </a:solidFill>
                <a:latin typeface="Comic Sans MS" panose="030F0702030302020204" pitchFamily="66" charset="0"/>
              </a:rPr>
              <a:t>    </a:t>
            </a:r>
            <a:r>
              <a:rPr lang="el-GR" sz="7200" dirty="0" err="1" smtClean="0">
                <a:solidFill>
                  <a:prstClr val="white"/>
                </a:solidFill>
                <a:latin typeface="Comic Sans MS" panose="030F0702030302020204" pitchFamily="66" charset="0"/>
              </a:rPr>
              <a:t>Καριπίδου</a:t>
            </a:r>
            <a:r>
              <a:rPr lang="el-GR" sz="7200" dirty="0" smtClean="0">
                <a:solidFill>
                  <a:prstClr val="white"/>
                </a:solidFill>
                <a:latin typeface="Comic Sans MS" panose="030F0702030302020204" pitchFamily="66" charset="0"/>
              </a:rPr>
              <a:t> Ελένη</a:t>
            </a:r>
            <a:endParaRPr lang="el-GR" sz="3600" dirty="0">
              <a:solidFill>
                <a:prstClr val="white"/>
              </a:solidFill>
              <a:latin typeface="Comic Sans MS" panose="030F0702030302020204" pitchFamily="66" charset="0"/>
            </a:endParaRPr>
          </a:p>
          <a:p>
            <a:r>
              <a:rPr lang="el-GR" sz="4500" dirty="0" smtClean="0">
                <a:latin typeface="Comic Sans MS" panose="030F0702030302020204" pitchFamily="66" charset="0"/>
              </a:rPr>
              <a:t>                                    </a:t>
            </a:r>
            <a:endParaRPr lang="el-GR" sz="4500" dirty="0" smtClean="0">
              <a:latin typeface="Comic Sans MS" panose="030F0702030302020204" pitchFamily="66" charset="0"/>
            </a:endParaRPr>
          </a:p>
          <a:p>
            <a:pPr marL="0" indent="0">
              <a:buNone/>
            </a:pPr>
            <a:r>
              <a:rPr lang="el-GR" sz="3600" dirty="0" smtClean="0"/>
              <a:t>                                                                       </a:t>
            </a:r>
          </a:p>
          <a:p>
            <a:pPr marL="0" indent="0">
              <a:buNone/>
            </a:pPr>
            <a:r>
              <a:rPr lang="el-GR" sz="7200" dirty="0" smtClean="0">
                <a:latin typeface="Comic Sans MS" panose="030F0702030302020204" pitchFamily="66" charset="0"/>
              </a:rPr>
              <a:t>                           </a:t>
            </a:r>
            <a:endParaRPr lang="el-GR" sz="3600" dirty="0"/>
          </a:p>
        </p:txBody>
      </p:sp>
      <p:sp>
        <p:nvSpPr>
          <p:cNvPr id="3" name="Τίτλος 2"/>
          <p:cNvSpPr>
            <a:spLocks noGrp="1"/>
          </p:cNvSpPr>
          <p:nvPr>
            <p:ph type="title"/>
          </p:nvPr>
        </p:nvSpPr>
        <p:spPr/>
        <p:txBody>
          <a:bodyPr>
            <a:normAutofit/>
          </a:bodyPr>
          <a:lstStyle/>
          <a:p>
            <a:r>
              <a:rPr lang="el-GR" sz="3600" u="sng" dirty="0" smtClean="0">
                <a:latin typeface="Comic Sans MS" panose="030F0702030302020204" pitchFamily="66" charset="0"/>
              </a:rPr>
              <a:t>Χωριστήκαμε σε ομάδες…</a:t>
            </a:r>
            <a:endParaRPr lang="el-GR" sz="3600" u="sng" dirty="0">
              <a:latin typeface="Comic Sans MS" panose="030F0702030302020204" pitchFamily="66" charset="0"/>
            </a:endParaRPr>
          </a:p>
        </p:txBody>
      </p:sp>
      <p:sp>
        <p:nvSpPr>
          <p:cNvPr id="5" name="4 - TextBox"/>
          <p:cNvSpPr txBox="1"/>
          <p:nvPr/>
        </p:nvSpPr>
        <p:spPr>
          <a:xfrm>
            <a:off x="5508104" y="1484785"/>
            <a:ext cx="3168352" cy="1754326"/>
          </a:xfrm>
          <a:prstGeom prst="rect">
            <a:avLst/>
          </a:prstGeom>
          <a:noFill/>
        </p:spPr>
        <p:txBody>
          <a:bodyPr wrap="square" rtlCol="0">
            <a:spAutoFit/>
          </a:bodyPr>
          <a:lstStyle/>
          <a:p>
            <a:r>
              <a:rPr lang="el-GR" u="sng" dirty="0" smtClean="0">
                <a:solidFill>
                  <a:srgbClr val="E2287C"/>
                </a:solidFill>
                <a:latin typeface="Comic Sans MS" pitchFamily="66" charset="0"/>
              </a:rPr>
              <a:t>ΟΙ ΜΟΥΡΜΟΥΡΕΣ  </a:t>
            </a:r>
          </a:p>
          <a:p>
            <a:r>
              <a:rPr lang="el-GR" dirty="0" err="1" smtClean="0">
                <a:latin typeface="Comic Sans MS" pitchFamily="66" charset="0"/>
              </a:rPr>
              <a:t>Έλσα</a:t>
            </a:r>
            <a:r>
              <a:rPr lang="el-GR" dirty="0" smtClean="0">
                <a:latin typeface="Comic Sans MS" pitchFamily="66" charset="0"/>
              </a:rPr>
              <a:t> </a:t>
            </a:r>
            <a:r>
              <a:rPr lang="el-GR" dirty="0" err="1" smtClean="0">
                <a:latin typeface="Comic Sans MS" pitchFamily="66" charset="0"/>
              </a:rPr>
              <a:t>Κοτικολόγλου</a:t>
            </a:r>
            <a:r>
              <a:rPr lang="el-GR" dirty="0" smtClean="0">
                <a:latin typeface="Comic Sans MS" pitchFamily="66" charset="0"/>
              </a:rPr>
              <a:t> </a:t>
            </a:r>
          </a:p>
          <a:p>
            <a:r>
              <a:rPr lang="el-GR" dirty="0" smtClean="0">
                <a:latin typeface="Comic Sans MS" pitchFamily="66" charset="0"/>
              </a:rPr>
              <a:t>Αγγελική </a:t>
            </a:r>
            <a:r>
              <a:rPr lang="el-GR" dirty="0" err="1" smtClean="0">
                <a:latin typeface="Comic Sans MS" pitchFamily="66" charset="0"/>
              </a:rPr>
              <a:t>Σαραγιώτη</a:t>
            </a:r>
            <a:r>
              <a:rPr lang="el-GR" dirty="0" smtClean="0">
                <a:latin typeface="Comic Sans MS" pitchFamily="66" charset="0"/>
              </a:rPr>
              <a:t> </a:t>
            </a:r>
          </a:p>
          <a:p>
            <a:r>
              <a:rPr lang="el-GR" dirty="0" smtClean="0">
                <a:latin typeface="Comic Sans MS" pitchFamily="66" charset="0"/>
              </a:rPr>
              <a:t>Σάρα </a:t>
            </a:r>
            <a:r>
              <a:rPr lang="el-GR" dirty="0" err="1" smtClean="0">
                <a:latin typeface="Comic Sans MS" pitchFamily="66" charset="0"/>
              </a:rPr>
              <a:t>Φιλόκι</a:t>
            </a:r>
            <a:endParaRPr lang="el-GR" dirty="0" smtClean="0">
              <a:latin typeface="Comic Sans MS" pitchFamily="66" charset="0"/>
            </a:endParaRPr>
          </a:p>
          <a:p>
            <a:r>
              <a:rPr lang="el-GR" dirty="0" smtClean="0">
                <a:latin typeface="Comic Sans MS" pitchFamily="66" charset="0"/>
              </a:rPr>
              <a:t>Γιώτα </a:t>
            </a:r>
            <a:r>
              <a:rPr lang="el-GR" dirty="0" err="1" smtClean="0">
                <a:latin typeface="Comic Sans MS" pitchFamily="66" charset="0"/>
              </a:rPr>
              <a:t>Χαϊδευτού</a:t>
            </a:r>
            <a:endParaRPr lang="el-GR" dirty="0" smtClean="0">
              <a:latin typeface="Comic Sans MS" pitchFamily="66" charset="0"/>
            </a:endParaRPr>
          </a:p>
          <a:p>
            <a:endParaRPr lang="de-DE" dirty="0"/>
          </a:p>
        </p:txBody>
      </p:sp>
      <p:sp>
        <p:nvSpPr>
          <p:cNvPr id="6" name="5 - TextBox"/>
          <p:cNvSpPr txBox="1"/>
          <p:nvPr/>
        </p:nvSpPr>
        <p:spPr>
          <a:xfrm>
            <a:off x="467544" y="3140969"/>
            <a:ext cx="3024336" cy="2308324"/>
          </a:xfrm>
          <a:prstGeom prst="rect">
            <a:avLst/>
          </a:prstGeom>
          <a:noFill/>
        </p:spPr>
        <p:txBody>
          <a:bodyPr wrap="square" rtlCol="0">
            <a:spAutoFit/>
          </a:bodyPr>
          <a:lstStyle/>
          <a:p>
            <a:r>
              <a:rPr lang="en-US" u="sng" dirty="0" smtClean="0">
                <a:solidFill>
                  <a:srgbClr val="0070C0"/>
                </a:solidFill>
                <a:latin typeface="Comic Sans MS" pitchFamily="66" charset="0"/>
              </a:rPr>
              <a:t>THE OUTSIDERS  </a:t>
            </a:r>
          </a:p>
          <a:p>
            <a:r>
              <a:rPr lang="el-GR" dirty="0" smtClean="0">
                <a:latin typeface="Comic Sans MS" pitchFamily="66" charset="0"/>
              </a:rPr>
              <a:t>Κώστας Παπαδόπουλος  </a:t>
            </a:r>
          </a:p>
          <a:p>
            <a:r>
              <a:rPr lang="el-GR" dirty="0" smtClean="0">
                <a:latin typeface="Comic Sans MS" pitchFamily="66" charset="0"/>
              </a:rPr>
              <a:t>Ελένη </a:t>
            </a:r>
            <a:r>
              <a:rPr lang="el-GR" dirty="0" err="1" smtClean="0">
                <a:latin typeface="Comic Sans MS" pitchFamily="66" charset="0"/>
              </a:rPr>
              <a:t>Δελίδου</a:t>
            </a:r>
            <a:r>
              <a:rPr lang="el-GR" dirty="0" smtClean="0">
                <a:latin typeface="Comic Sans MS" pitchFamily="66" charset="0"/>
              </a:rPr>
              <a:t> </a:t>
            </a:r>
          </a:p>
          <a:p>
            <a:r>
              <a:rPr lang="el-GR" dirty="0" smtClean="0">
                <a:latin typeface="Comic Sans MS" pitchFamily="66" charset="0"/>
              </a:rPr>
              <a:t>Τάνια </a:t>
            </a:r>
            <a:r>
              <a:rPr lang="el-GR" dirty="0" err="1" smtClean="0">
                <a:latin typeface="Comic Sans MS" pitchFamily="66" charset="0"/>
              </a:rPr>
              <a:t>Καρασαχινίδου</a:t>
            </a:r>
            <a:r>
              <a:rPr lang="el-GR" dirty="0" smtClean="0">
                <a:latin typeface="Comic Sans MS" pitchFamily="66" charset="0"/>
              </a:rPr>
              <a:t> </a:t>
            </a:r>
          </a:p>
          <a:p>
            <a:r>
              <a:rPr lang="el-GR" dirty="0" smtClean="0">
                <a:latin typeface="Comic Sans MS" pitchFamily="66" charset="0"/>
              </a:rPr>
              <a:t>Αργύρης </a:t>
            </a:r>
            <a:r>
              <a:rPr lang="el-GR" dirty="0" err="1" smtClean="0">
                <a:latin typeface="Comic Sans MS" pitchFamily="66" charset="0"/>
              </a:rPr>
              <a:t>Κοτζαμουράτογλου</a:t>
            </a:r>
            <a:endParaRPr lang="el-GR" dirty="0" smtClean="0">
              <a:latin typeface="Comic Sans MS" pitchFamily="66" charset="0"/>
            </a:endParaRPr>
          </a:p>
          <a:p>
            <a:endParaRPr lang="en-US" dirty="0" smtClean="0">
              <a:latin typeface="Comic Sans MS" pitchFamily="66" charset="0"/>
            </a:endParaRPr>
          </a:p>
          <a:p>
            <a:endParaRPr lang="de-DE" dirty="0"/>
          </a:p>
        </p:txBody>
      </p:sp>
      <p:sp>
        <p:nvSpPr>
          <p:cNvPr id="7" name="6 - TextBox"/>
          <p:cNvSpPr txBox="1"/>
          <p:nvPr/>
        </p:nvSpPr>
        <p:spPr>
          <a:xfrm>
            <a:off x="4644008" y="3429000"/>
            <a:ext cx="2736304" cy="1754326"/>
          </a:xfrm>
          <a:prstGeom prst="rect">
            <a:avLst/>
          </a:prstGeom>
          <a:noFill/>
        </p:spPr>
        <p:txBody>
          <a:bodyPr wrap="square" rtlCol="0">
            <a:spAutoFit/>
          </a:bodyPr>
          <a:lstStyle/>
          <a:p>
            <a:r>
              <a:rPr lang="el-GR" u="sng" dirty="0" smtClean="0">
                <a:solidFill>
                  <a:srgbClr val="92D050"/>
                </a:solidFill>
                <a:latin typeface="Comic Sans MS" pitchFamily="66" charset="0"/>
              </a:rPr>
              <a:t>ΤΑ ΛΕΧΡΑΝΙΑ </a:t>
            </a:r>
          </a:p>
          <a:p>
            <a:r>
              <a:rPr lang="el-GR" dirty="0" smtClean="0">
                <a:latin typeface="Comic Sans MS" pitchFamily="66" charset="0"/>
              </a:rPr>
              <a:t>Αναστασία Χρόνη</a:t>
            </a:r>
          </a:p>
          <a:p>
            <a:r>
              <a:rPr lang="el-GR" dirty="0" smtClean="0">
                <a:latin typeface="Comic Sans MS" pitchFamily="66" charset="0"/>
              </a:rPr>
              <a:t>Νικολέτα </a:t>
            </a:r>
            <a:r>
              <a:rPr lang="el-GR" dirty="0" err="1" smtClean="0">
                <a:latin typeface="Comic Sans MS" pitchFamily="66" charset="0"/>
              </a:rPr>
              <a:t>Ατακτίδου</a:t>
            </a:r>
            <a:endParaRPr lang="el-GR" dirty="0" smtClean="0">
              <a:latin typeface="Comic Sans MS" pitchFamily="66" charset="0"/>
            </a:endParaRPr>
          </a:p>
          <a:p>
            <a:r>
              <a:rPr lang="el-GR" dirty="0" smtClean="0">
                <a:latin typeface="Comic Sans MS" pitchFamily="66" charset="0"/>
              </a:rPr>
              <a:t>Χρήστος </a:t>
            </a:r>
            <a:r>
              <a:rPr lang="el-GR" dirty="0" err="1" smtClean="0">
                <a:latin typeface="Comic Sans MS" pitchFamily="66" charset="0"/>
              </a:rPr>
              <a:t>Αδαμίδης</a:t>
            </a:r>
            <a:endParaRPr lang="el-GR" dirty="0" smtClean="0">
              <a:latin typeface="Comic Sans MS" pitchFamily="66" charset="0"/>
            </a:endParaRPr>
          </a:p>
          <a:p>
            <a:r>
              <a:rPr lang="el-GR" dirty="0" smtClean="0">
                <a:latin typeface="Comic Sans MS" pitchFamily="66" charset="0"/>
              </a:rPr>
              <a:t>Λευτέρης </a:t>
            </a:r>
            <a:r>
              <a:rPr lang="el-GR" dirty="0" err="1" smtClean="0">
                <a:latin typeface="Comic Sans MS" pitchFamily="66" charset="0"/>
              </a:rPr>
              <a:t>Ποσινακίδης</a:t>
            </a:r>
            <a:endParaRPr lang="el-GR" dirty="0" smtClean="0">
              <a:latin typeface="Comic Sans MS" pitchFamily="66" charset="0"/>
            </a:endParaRPr>
          </a:p>
          <a:p>
            <a:endParaRPr lang="el-GR" dirty="0" smtClean="0">
              <a:latin typeface="Comic Sans MS" pitchFamily="66" charset="0"/>
            </a:endParaRPr>
          </a:p>
        </p:txBody>
      </p:sp>
    </p:spTree>
    <p:extLst>
      <p:ext uri="{BB962C8B-B14F-4D97-AF65-F5344CB8AC3E}">
        <p14:creationId xmlns:p14="http://schemas.microsoft.com/office/powerpoint/2010/main" xmlns="" val="2601864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1</a:t>
            </a:r>
            <a:r>
              <a:rPr lang="el-GR" baseline="30000" dirty="0" smtClean="0"/>
              <a:t>ο</a:t>
            </a:r>
            <a:r>
              <a:rPr lang="el-GR" dirty="0" smtClean="0"/>
              <a:t> υπόθεμα</a:t>
            </a:r>
            <a:endParaRPr lang="el-GR" dirty="0"/>
          </a:p>
        </p:txBody>
      </p:sp>
      <p:sp>
        <p:nvSpPr>
          <p:cNvPr id="3" name="2 - Θέση περιεχομένου"/>
          <p:cNvSpPr>
            <a:spLocks noGrp="1"/>
          </p:cNvSpPr>
          <p:nvPr>
            <p:ph idx="1"/>
          </p:nvPr>
        </p:nvSpPr>
        <p:spPr/>
        <p:txBody>
          <a:bodyPr/>
          <a:lstStyle/>
          <a:p>
            <a:r>
              <a:rPr lang="el-GR" dirty="0" smtClean="0"/>
              <a:t>ΟΙΚΟΣΥΣΚΕΥΕΣ ΚΑΙ ΣΠΑΤΑΛΗ</a:t>
            </a:r>
            <a:br>
              <a:rPr lang="el-GR" dirty="0" smtClean="0"/>
            </a:br>
            <a:endParaRPr lang="el-GR" dirty="0"/>
          </a:p>
        </p:txBody>
      </p:sp>
      <p:pic>
        <p:nvPicPr>
          <p:cNvPr id="5" name="4 - Εικόνα" descr="images (2).jpg"/>
          <p:cNvPicPr>
            <a:picLocks noChangeAspect="1"/>
          </p:cNvPicPr>
          <p:nvPr/>
        </p:nvPicPr>
        <p:blipFill>
          <a:blip r:embed="rId2" cstate="print"/>
          <a:stretch>
            <a:fillRect/>
          </a:stretch>
        </p:blipFill>
        <p:spPr>
          <a:xfrm>
            <a:off x="2555776" y="2708920"/>
            <a:ext cx="4440208" cy="2812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par>
                                <p:cTn id="12" presetID="24"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7170" name="Picture 2" descr="https://fbcdn-sphotos-h-a.akamaihd.net/hphotos-ak-prn1/v/t34/1560411_720752141268444_260292205_n.jpg?oh=892d7b1e064ebee59347baa7ba1d5340&amp;oe=52E0D9FB&amp;__gda__=1390436026_9d1164993c7f608705f683d47ccb0aea"/>
          <p:cNvPicPr>
            <a:picLocks noChangeAspect="1" noChangeArrowheads="1"/>
          </p:cNvPicPr>
          <p:nvPr/>
        </p:nvPicPr>
        <p:blipFill>
          <a:blip r:embed="rId2" cstate="print"/>
          <a:srcRect/>
          <a:stretch>
            <a:fillRect/>
          </a:stretch>
        </p:blipFill>
        <p:spPr bwMode="auto">
          <a:xfrm>
            <a:off x="500034" y="357166"/>
            <a:ext cx="8130182" cy="60722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to="" calcmode="lin" valueType="num">
                                      <p:cBhvr>
                                        <p:cTn id="7" dur="1" fill="hold"/>
                                        <p:tgtEl>
                                          <p:spTgt spid="71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2</a:t>
            </a:r>
            <a:r>
              <a:rPr lang="el-GR" baseline="30000" dirty="0" smtClean="0"/>
              <a:t>ο</a:t>
            </a:r>
            <a:r>
              <a:rPr lang="el-GR" dirty="0" smtClean="0"/>
              <a:t> υπόθεμα!</a:t>
            </a:r>
            <a:endParaRPr lang="el-GR" dirty="0"/>
          </a:p>
        </p:txBody>
      </p:sp>
      <p:sp>
        <p:nvSpPr>
          <p:cNvPr id="3" name="2 - Θέση περιεχομένου"/>
          <p:cNvSpPr>
            <a:spLocks noGrp="1"/>
          </p:cNvSpPr>
          <p:nvPr>
            <p:ph idx="1"/>
          </p:nvPr>
        </p:nvSpPr>
        <p:spPr/>
        <p:txBody>
          <a:bodyPr/>
          <a:lstStyle/>
          <a:p>
            <a:r>
              <a:rPr lang="el-GR" dirty="0" smtClean="0"/>
              <a:t>Εξοικονόμηση ενέργειας φωτισμού !</a:t>
            </a:r>
          </a:p>
          <a:p>
            <a:endParaRPr lang="el-GR" dirty="0" smtClean="0"/>
          </a:p>
          <a:p>
            <a:pPr>
              <a:buNone/>
            </a:pPr>
            <a:endParaRPr lang="el-GR" dirty="0"/>
          </a:p>
        </p:txBody>
      </p:sp>
      <p:pic>
        <p:nvPicPr>
          <p:cNvPr id="4" name="3 - Εικόνα" descr="energy.jpg"/>
          <p:cNvPicPr>
            <a:picLocks noChangeAspect="1"/>
          </p:cNvPicPr>
          <p:nvPr/>
        </p:nvPicPr>
        <p:blipFill>
          <a:blip r:embed="rId2" cstate="print"/>
          <a:stretch>
            <a:fillRect/>
          </a:stretch>
        </p:blipFill>
        <p:spPr>
          <a:xfrm>
            <a:off x="1763688" y="2276872"/>
            <a:ext cx="5568376" cy="40242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par>
                                <p:cTn id="12" presetID="24"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5122" name="Picture 2" descr="https://fbcdn-sphotos-h-a.akamaihd.net/hphotos-ak-prn1/v/t34/1010773_720752217935103_2105500561_n.jpg?oh=ab2de919521a4ee54f5ae8bc1a58153d&amp;oe=52E0D3B7&amp;__gda__=1390436892_d03d165237dac5f1bc3047318b01b15d"/>
          <p:cNvPicPr>
            <a:picLocks noChangeAspect="1" noChangeArrowheads="1"/>
          </p:cNvPicPr>
          <p:nvPr/>
        </p:nvPicPr>
        <p:blipFill>
          <a:blip r:embed="rId2" cstate="print"/>
          <a:srcRect/>
          <a:stretch>
            <a:fillRect/>
          </a:stretch>
        </p:blipFill>
        <p:spPr bwMode="auto">
          <a:xfrm>
            <a:off x="500034" y="428604"/>
            <a:ext cx="8072494" cy="6029144"/>
          </a:xfrm>
          <a:prstGeom prst="rect">
            <a:avLst/>
          </a:prstGeom>
          <a:noFill/>
        </p:spPr>
      </p:pic>
      <p:sp>
        <p:nvSpPr>
          <p:cNvPr id="5" name="4 - TextBox"/>
          <p:cNvSpPr txBox="1"/>
          <p:nvPr/>
        </p:nvSpPr>
        <p:spPr>
          <a:xfrm>
            <a:off x="642910" y="1285860"/>
            <a:ext cx="2469907" cy="1477328"/>
          </a:xfrm>
          <a:prstGeom prst="rect">
            <a:avLst/>
          </a:prstGeom>
          <a:noFill/>
        </p:spPr>
        <p:txBody>
          <a:bodyPr wrap="none" rtlCol="0">
            <a:spAutoFit/>
          </a:bodyPr>
          <a:lstStyle/>
          <a:p>
            <a:r>
              <a:rPr lang="el-GR" dirty="0" smtClean="0"/>
              <a:t>Χρόνη Αναστασία</a:t>
            </a:r>
          </a:p>
          <a:p>
            <a:r>
              <a:rPr lang="el-GR" dirty="0" smtClean="0"/>
              <a:t>Ατακτίδου Νικολέτα</a:t>
            </a:r>
          </a:p>
          <a:p>
            <a:r>
              <a:rPr lang="el-GR" dirty="0" smtClean="0"/>
              <a:t>Αδαμίδης Χρήστος</a:t>
            </a:r>
          </a:p>
          <a:p>
            <a:r>
              <a:rPr lang="el-GR" dirty="0" smtClean="0"/>
              <a:t>Ποσινακίδης Λευτέρης </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Τήξη">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Τήξη">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Τήξη">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1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439</TotalTime>
  <Words>355</Words>
  <Application>Microsoft Office PowerPoint</Application>
  <PresentationFormat>Προβολή στην οθόνη (4:3)</PresentationFormat>
  <Paragraphs>74</Paragraphs>
  <Slides>15</Slides>
  <Notes>1</Notes>
  <HiddenSlides>0</HiddenSlides>
  <MMClips>0</MMClips>
  <ScaleCrop>false</ScaleCrop>
  <HeadingPairs>
    <vt:vector size="4" baseType="variant">
      <vt:variant>
        <vt:lpstr>Θέμα</vt:lpstr>
      </vt:variant>
      <vt:variant>
        <vt:i4>3</vt:i4>
      </vt:variant>
      <vt:variant>
        <vt:lpstr>Τίτλοι διαφανειών</vt:lpstr>
      </vt:variant>
      <vt:variant>
        <vt:i4>15</vt:i4>
      </vt:variant>
    </vt:vector>
  </HeadingPairs>
  <TitlesOfParts>
    <vt:vector size="18" baseType="lpstr">
      <vt:lpstr>Τήξη</vt:lpstr>
      <vt:lpstr>Χαρτί</vt:lpstr>
      <vt:lpstr>1_Χαρτί</vt:lpstr>
      <vt:lpstr>Β’ΛΥΚΕΙΟΥ  ΕΡΕΥΝΗΤΙΚΗ ΕΡΓΑΣΙΑ (PROJECT 5) &lt;&lt;ΕΞΟΙΚΟΝΟΜΗΣΗ ΕΝΕΡΓΕΙΑΣ ΣΤΗΝ ΣΥΓΧΡΟΝΗ ΚΑΤΟΙΚΙΑ&gt;&gt;</vt:lpstr>
      <vt:lpstr>Ενημερωθήκαμε από την καθηγήτριά μας για το θέμα και το σκοπό της έρευνάς μας </vt:lpstr>
      <vt:lpstr>Διαφάνεια 3</vt:lpstr>
      <vt:lpstr>Διαφάνεια 4</vt:lpstr>
      <vt:lpstr>Χωριστήκαμε σε ομάδες…</vt:lpstr>
      <vt:lpstr>1ο υπόθεμα</vt:lpstr>
      <vt:lpstr>Διαφάνεια 7</vt:lpstr>
      <vt:lpstr>2ο υπόθεμα!</vt:lpstr>
      <vt:lpstr>Διαφάνεια 9</vt:lpstr>
      <vt:lpstr>3ο υπόθεμα!</vt:lpstr>
      <vt:lpstr>Διαφάνεια 11</vt:lpstr>
      <vt:lpstr>4ο υπόθεμα!</vt:lpstr>
      <vt:lpstr>Διαφάνεια 13</vt:lpstr>
      <vt:lpstr>Διαφάνεια 14</vt:lpstr>
      <vt:lpstr>Διαφάνεια 15</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Β’ΛΥΚΕΙΟΥ  ΕΡΕΥΝΗΤΙΚΗ ΕΡΓΑΣΙΑ (PROJECT 5) &lt;&lt;ΕΞΟΙΚΟΝΟΜΗΣΗ ΕΝΕΡΓΕΙΑΣ ΚΑΤΟΙΚΙΑΣ&gt;&gt;</dc:title>
  <dc:creator>COMPAQ1</dc:creator>
  <cp:lastModifiedBy>grafeio2</cp:lastModifiedBy>
  <cp:revision>27</cp:revision>
  <dcterms:created xsi:type="dcterms:W3CDTF">2014-01-21T10:07:33Z</dcterms:created>
  <dcterms:modified xsi:type="dcterms:W3CDTF">2014-01-22T06:54:11Z</dcterms:modified>
</cp:coreProperties>
</file>